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</p:sldMasterIdLst>
  <p:notesMasterIdLst>
    <p:notesMasterId r:id="rId27"/>
  </p:notesMasterIdLst>
  <p:sldIdLst>
    <p:sldId id="372" r:id="rId3"/>
    <p:sldId id="414" r:id="rId4"/>
    <p:sldId id="399" r:id="rId5"/>
    <p:sldId id="374" r:id="rId6"/>
    <p:sldId id="379" r:id="rId7"/>
    <p:sldId id="387" r:id="rId8"/>
    <p:sldId id="380" r:id="rId9"/>
    <p:sldId id="381" r:id="rId10"/>
    <p:sldId id="373" r:id="rId11"/>
    <p:sldId id="391" r:id="rId12"/>
    <p:sldId id="388" r:id="rId13"/>
    <p:sldId id="375" r:id="rId14"/>
    <p:sldId id="392" r:id="rId15"/>
    <p:sldId id="397" r:id="rId16"/>
    <p:sldId id="403" r:id="rId17"/>
    <p:sldId id="396" r:id="rId18"/>
    <p:sldId id="405" r:id="rId19"/>
    <p:sldId id="409" r:id="rId20"/>
    <p:sldId id="412" r:id="rId21"/>
    <p:sldId id="410" r:id="rId22"/>
    <p:sldId id="401" r:id="rId23"/>
    <p:sldId id="394" r:id="rId24"/>
    <p:sldId id="408" r:id="rId25"/>
    <p:sldId id="41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1D5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93220"/>
  </p:normalViewPr>
  <p:slideViewPr>
    <p:cSldViewPr snapToGrid="0" snapToObjects="1">
      <p:cViewPr varScale="1">
        <p:scale>
          <a:sx n="94" d="100"/>
          <a:sy n="94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401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7CB46E8-4D1D-4462-A0A8-0B8293C2D1AB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7CB46E8-4D1D-4462-A0A8-0B8293C2D1AB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832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7CB46E8-4D1D-4462-A0A8-0B8293C2D1AB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01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7CB46E8-4D1D-4462-A0A8-0B8293C2D1AB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754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7CB46E8-4D1D-4462-A0A8-0B8293C2D1AB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961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7CB46E8-4D1D-4462-A0A8-0B8293C2D1AB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2175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7CB46E8-4D1D-4462-A0A8-0B8293C2D1AB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84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EF845B9-063D-D842-BEA3-97FBE4C8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EF90AB89-9E75-F44B-BC44-151B104BDF1D}" type="datetimeFigureOut">
              <a:rPr lang="en-US" smtClean="0"/>
              <a:t>6/3/18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7D0B5B96-095C-F04C-8BFB-A9E5CD349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2848BC37-C721-E04E-B95E-53939D0E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DF136408-ABBD-EE43-BDA9-8CA3200F505D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10" descr="CECD newlogo7">
            <a:extLst>
              <a:ext uri="{FF2B5EF4-FFF2-40B4-BE49-F238E27FC236}">
                <a16:creationId xmlns:a16="http://schemas.microsoft.com/office/drawing/2014/main" id="{E3E591BF-2BE7-B041-96A2-42D7AAB55C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80"/>
          <a:stretch>
            <a:fillRect/>
          </a:stretch>
        </p:blipFill>
        <p:spPr bwMode="auto">
          <a:xfrm>
            <a:off x="7162801" y="304804"/>
            <a:ext cx="18732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D9ED7B-CC68-EC48-9724-0943E0F62E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215337"/>
            <a:ext cx="2159259" cy="71232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7723" y="6389180"/>
            <a:ext cx="2133600" cy="365125"/>
          </a:xfrm>
          <a:prstGeom prst="rect">
            <a:avLst/>
          </a:prstGeom>
        </p:spPr>
        <p:txBody>
          <a:bodyPr/>
          <a:lstStyle/>
          <a:p>
            <a:fld id="{DF136408-ABBD-EE43-BDA9-8CA3200F505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42233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8B7B949-CB0A-40C8-BB89-33EAB5CABB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3EA5B29-3251-1348-8B66-A2D03AEA4B32}"/>
              </a:ext>
            </a:extLst>
          </p:cNvPr>
          <p:cNvSpPr txBox="1">
            <a:spLocks/>
          </p:cNvSpPr>
          <p:nvPr userDrawn="1"/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150DAE0-4835-EB4A-9BA0-0F98ACC6D7FD}"/>
              </a:ext>
            </a:extLst>
          </p:cNvPr>
          <p:cNvSpPr txBox="1">
            <a:spLocks/>
          </p:cNvSpPr>
          <p:nvPr userDrawn="1"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1pPr>
            <a:lvl2pPr marL="457189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2pPr>
            <a:lvl3pPr marL="914377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3pPr>
            <a:lvl4pPr marL="1371566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4pPr>
            <a:lvl5pPr marL="1828754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S PGothic" charset="0"/>
                <a:cs typeface="MS PGothic" charset="0"/>
              </a:defRPr>
            </a:lvl5pPr>
            <a:lvl6pPr marL="2285943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3AD3A96-D440-4144-AF73-5A66DF915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ECC8943-684C-9F45-A20A-BB62E291B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7F40DF8-FB4B-8347-BE94-9E14D6610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CF59894F-A3DA-4106-A54F-1404C3C42089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E9563C-B01C-EF4E-B14E-B021839DAB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" y="5987844"/>
            <a:ext cx="2159259" cy="7123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376A21-87E8-5D49-84D4-5C8CB276E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68957"/>
          <a:stretch/>
        </p:blipFill>
        <p:spPr>
          <a:xfrm>
            <a:off x="2159683" y="6012531"/>
            <a:ext cx="1955106" cy="687643"/>
          </a:xfrm>
          <a:prstGeom prst="rect">
            <a:avLst/>
          </a:prstGeom>
        </p:spPr>
      </p:pic>
      <p:pic>
        <p:nvPicPr>
          <p:cNvPr id="19" name="Picture 2" descr="Image result for onr logo">
            <a:extLst>
              <a:ext uri="{FF2B5EF4-FFF2-40B4-BE49-F238E27FC236}">
                <a16:creationId xmlns:a16="http://schemas.microsoft.com/office/drawing/2014/main" id="{A772C75B-D6BA-6A4C-AABA-7EE3EB4D69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12" y="5777924"/>
            <a:ext cx="2368709" cy="108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4E102A-ECB7-D149-AF6A-682B03944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9" b="25532"/>
          <a:stretch/>
        </p:blipFill>
        <p:spPr>
          <a:xfrm>
            <a:off x="4074019" y="5825583"/>
            <a:ext cx="2632694" cy="9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1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charset="0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76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charset="0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charset="0"/>
          <a:cs typeface="MS PGothic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574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citation.aip.org/content/aip/journal/jcp/140/12/10.1063/1.4869110" TargetMode="External"/><Relationship Id="rId4" Type="http://schemas.openxmlformats.org/officeDocument/2006/relationships/hyperlink" Target="http://www.nature.com/ncomms/2016/160104/ncomms10193/abs/ncomms10193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ctrTitle" idx="4294967295"/>
          </p:nvPr>
        </p:nvSpPr>
        <p:spPr>
          <a:xfrm>
            <a:off x="0" y="1564339"/>
            <a:ext cx="9143998" cy="277564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200" b="1" dirty="0">
                <a:solidFill>
                  <a:schemeClr val="accent1"/>
                </a:solidFill>
                <a:ea typeface="MS PGothic" panose="020B0600070205080204" pitchFamily="34" charset="-128"/>
              </a:rPr>
              <a:t>Machine Learning for Design </a:t>
            </a:r>
            <a:br>
              <a:rPr lang="en-US" altLang="en-US" sz="3200" b="1" dirty="0">
                <a:solidFill>
                  <a:schemeClr val="accent1"/>
                </a:solidFill>
                <a:ea typeface="MS PGothic" panose="020B0600070205080204" pitchFamily="34" charset="-128"/>
              </a:rPr>
            </a:br>
            <a:r>
              <a:rPr lang="en-US" altLang="en-US" sz="3200" b="1" dirty="0">
                <a:solidFill>
                  <a:schemeClr val="accent1"/>
                </a:solidFill>
                <a:ea typeface="MS PGothic" panose="020B0600070205080204" pitchFamily="34" charset="-128"/>
              </a:rPr>
              <a:t>and Discovery of New Energetic Molecules</a:t>
            </a:r>
            <a:br>
              <a:rPr lang="en-US" altLang="en-US" sz="3200" b="1" dirty="0">
                <a:ea typeface="MS PGothic" panose="020B0600070205080204" pitchFamily="34" charset="-128"/>
              </a:rPr>
            </a:br>
            <a:br>
              <a:rPr lang="en-US" altLang="en-US" sz="3200" b="1" dirty="0">
                <a:solidFill>
                  <a:schemeClr val="bg2">
                    <a:lumMod val="50000"/>
                  </a:schemeClr>
                </a:solidFill>
                <a:ea typeface="MS PGothic" panose="020B0600070205080204" pitchFamily="34" charset="-128"/>
              </a:rPr>
            </a:br>
            <a:r>
              <a:rPr lang="en-US" altLang="en-US" sz="3200" b="1" dirty="0">
                <a:solidFill>
                  <a:schemeClr val="accent3">
                    <a:lumMod val="75000"/>
                  </a:schemeClr>
                </a:solidFill>
                <a:ea typeface="MS PGothic" panose="020B0600070205080204" pitchFamily="34" charset="-128"/>
              </a:rPr>
              <a:t>Daniel C. Elton, Ph.D. </a:t>
            </a:r>
            <a:br>
              <a:rPr lang="en-US" altLang="en-US" sz="3200" b="1" dirty="0">
                <a:solidFill>
                  <a:schemeClr val="accent3">
                    <a:lumMod val="75000"/>
                  </a:schemeClr>
                </a:solidFill>
                <a:ea typeface="MS PGothic" panose="020B0600070205080204" pitchFamily="34" charset="-128"/>
              </a:rPr>
            </a:br>
            <a:r>
              <a:rPr lang="en-US" altLang="en-US" sz="3200" b="1" dirty="0">
                <a:solidFill>
                  <a:schemeClr val="accent3">
                    <a:lumMod val="75000"/>
                  </a:schemeClr>
                </a:solidFill>
                <a:ea typeface="MS PGothic" panose="020B0600070205080204" pitchFamily="34" charset="-128"/>
              </a:rPr>
              <a:t>6/4/18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CEB60-2961-1B47-8249-12CB0304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5987844"/>
            <a:ext cx="2159259" cy="712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53FF5B-BE81-2847-8114-CFEB96E6B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957"/>
          <a:stretch/>
        </p:blipFill>
        <p:spPr>
          <a:xfrm>
            <a:off x="2159683" y="6012531"/>
            <a:ext cx="1955106" cy="687643"/>
          </a:xfrm>
          <a:prstGeom prst="rect">
            <a:avLst/>
          </a:prstGeom>
        </p:spPr>
      </p:pic>
      <p:pic>
        <p:nvPicPr>
          <p:cNvPr id="16" name="Picture 2" descr="Image result for onr logo">
            <a:extLst>
              <a:ext uri="{FF2B5EF4-FFF2-40B4-BE49-F238E27FC236}">
                <a16:creationId xmlns:a16="http://schemas.microsoft.com/office/drawing/2014/main" id="{F84ECCDA-60C2-B749-9604-1D3F00AA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291" y="5760771"/>
            <a:ext cx="2368709" cy="108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9B5E36-A9C8-C24B-AFA1-BC49F2730F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9" b="25532"/>
          <a:stretch/>
        </p:blipFill>
        <p:spPr>
          <a:xfrm>
            <a:off x="4227558" y="5932626"/>
            <a:ext cx="2434964" cy="8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6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98570" y="153186"/>
            <a:ext cx="4337901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Model accuracies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E6E47-B66E-3240-B4CA-D3C62CAA6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28"/>
          <a:stretch/>
        </p:blipFill>
        <p:spPr>
          <a:xfrm>
            <a:off x="408998" y="1335882"/>
            <a:ext cx="2390545" cy="2458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6BB422-DB88-E446-A840-3A655DA7C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" b="50165"/>
          <a:stretch/>
        </p:blipFill>
        <p:spPr>
          <a:xfrm>
            <a:off x="3010805" y="1335882"/>
            <a:ext cx="2650180" cy="2553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872FAB-07FC-FA4B-804E-0DEE032EA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15"/>
          <a:stretch/>
        </p:blipFill>
        <p:spPr>
          <a:xfrm>
            <a:off x="5872247" y="1335882"/>
            <a:ext cx="2601761" cy="2611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69B2D5-4EB7-344C-B6E1-E8F949E59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330"/>
          <a:stretch/>
        </p:blipFill>
        <p:spPr>
          <a:xfrm>
            <a:off x="408998" y="4056350"/>
            <a:ext cx="2478024" cy="2531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72B80-970D-004E-90D6-BCC411E5DC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664"/>
          <a:stretch/>
        </p:blipFill>
        <p:spPr>
          <a:xfrm>
            <a:off x="5927012" y="4046922"/>
            <a:ext cx="2546996" cy="25724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A836CA-22FD-5D49-BBCC-107670171379}"/>
              </a:ext>
            </a:extLst>
          </p:cNvPr>
          <p:cNvSpPr txBox="1"/>
          <p:nvPr/>
        </p:nvSpPr>
        <p:spPr>
          <a:xfrm>
            <a:off x="1203998" y="1100301"/>
            <a:ext cx="90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density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ECEE7-5E29-144D-BD0D-135BF9A8E9C6}"/>
              </a:ext>
            </a:extLst>
          </p:cNvPr>
          <p:cNvSpPr txBox="1"/>
          <p:nvPr/>
        </p:nvSpPr>
        <p:spPr>
          <a:xfrm>
            <a:off x="3578195" y="1100301"/>
            <a:ext cx="201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heat of 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DA0723-926D-8D47-AD2F-F21DCEA76F4F}"/>
              </a:ext>
            </a:extLst>
          </p:cNvPr>
          <p:cNvSpPr txBox="1"/>
          <p:nvPr/>
        </p:nvSpPr>
        <p:spPr>
          <a:xfrm>
            <a:off x="6407834" y="1096686"/>
            <a:ext cx="201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explosive energy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C3D1E-434B-274A-8A3B-E92B7B6EC1A6}"/>
              </a:ext>
            </a:extLst>
          </p:cNvPr>
          <p:cNvSpPr txBox="1"/>
          <p:nvPr/>
        </p:nvSpPr>
        <p:spPr>
          <a:xfrm>
            <a:off x="6441478" y="3858037"/>
            <a:ext cx="201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speed of sound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3AFEC3-1A16-F444-8DE8-EF6464B75303}"/>
              </a:ext>
            </a:extLst>
          </p:cNvPr>
          <p:cNvSpPr txBox="1"/>
          <p:nvPr/>
        </p:nvSpPr>
        <p:spPr>
          <a:xfrm>
            <a:off x="749808" y="3830989"/>
            <a:ext cx="22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detonation velocity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B3233-90F7-FB42-8511-D9C6B29839F6}"/>
              </a:ext>
            </a:extLst>
          </p:cNvPr>
          <p:cNvSpPr txBox="1"/>
          <p:nvPr/>
        </p:nvSpPr>
        <p:spPr>
          <a:xfrm>
            <a:off x="3473440" y="3830989"/>
            <a:ext cx="22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detonation pressure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9FB9C5-1655-9248-9D45-1426770C8B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213"/>
          <a:stretch/>
        </p:blipFill>
        <p:spPr>
          <a:xfrm>
            <a:off x="3186774" y="4057584"/>
            <a:ext cx="2428850" cy="25040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736667-4DA1-F342-9A6C-F8AA02AD80CF}"/>
              </a:ext>
            </a:extLst>
          </p:cNvPr>
          <p:cNvSpPr txBox="1"/>
          <p:nvPr/>
        </p:nvSpPr>
        <p:spPr>
          <a:xfrm>
            <a:off x="2021107" y="2514922"/>
            <a:ext cx="83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~4%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9A093C-011D-6147-BA32-507864E4B84E}"/>
              </a:ext>
            </a:extLst>
          </p:cNvPr>
          <p:cNvSpPr txBox="1"/>
          <p:nvPr/>
        </p:nvSpPr>
        <p:spPr>
          <a:xfrm>
            <a:off x="7774735" y="2565321"/>
            <a:ext cx="83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~12% 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1B5C8-25BF-FD4C-83C1-DCCFA87B55C2}"/>
              </a:ext>
            </a:extLst>
          </p:cNvPr>
          <p:cNvSpPr txBox="1"/>
          <p:nvPr/>
        </p:nvSpPr>
        <p:spPr>
          <a:xfrm>
            <a:off x="2048359" y="5253880"/>
            <a:ext cx="83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~10% error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540E17-0F8D-F044-B7F4-D3EB25FF6CD7}"/>
              </a:ext>
            </a:extLst>
          </p:cNvPr>
          <p:cNvSpPr txBox="1"/>
          <p:nvPr/>
        </p:nvSpPr>
        <p:spPr>
          <a:xfrm>
            <a:off x="4822322" y="5253879"/>
            <a:ext cx="83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~5% error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74B213-DDEF-BD42-A985-084E8F68A9AB}"/>
              </a:ext>
            </a:extLst>
          </p:cNvPr>
          <p:cNvSpPr txBox="1"/>
          <p:nvPr/>
        </p:nvSpPr>
        <p:spPr>
          <a:xfrm>
            <a:off x="7774734" y="5253879"/>
            <a:ext cx="83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~5% error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155F1C-55B0-334D-9AE5-F4C021578079}"/>
              </a:ext>
            </a:extLst>
          </p:cNvPr>
          <p:cNvSpPr txBox="1"/>
          <p:nvPr/>
        </p:nvSpPr>
        <p:spPr>
          <a:xfrm>
            <a:off x="4612640" y="2511442"/>
            <a:ext cx="1008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~1-100% error</a:t>
            </a:r>
          </a:p>
        </p:txBody>
      </p:sp>
    </p:spTree>
    <p:extLst>
      <p:ext uri="{BB962C8B-B14F-4D97-AF65-F5344CB8AC3E}">
        <p14:creationId xmlns:p14="http://schemas.microsoft.com/office/powerpoint/2010/main" val="168159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98570" y="153186"/>
            <a:ext cx="4337901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Data dependence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50778"/>
          <a:stretch/>
        </p:blipFill>
        <p:spPr>
          <a:xfrm>
            <a:off x="520291" y="1493520"/>
            <a:ext cx="5705608" cy="50098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5837" y="2081979"/>
            <a:ext cx="2315654" cy="37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10 % error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01193" y="3518929"/>
            <a:ext cx="1683137" cy="37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6.5% error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37994" y="4587245"/>
            <a:ext cx="1683137" cy="37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5% error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36471" y="2062493"/>
            <a:ext cx="2386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Cutting error in half requires increasing # of training molecules by 10 x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2571" y="1202318"/>
            <a:ext cx="6010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Detonation velocity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36471" y="4402107"/>
            <a:ext cx="2386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Theoretical limit with our current best </a:t>
            </a:r>
            <a:r>
              <a:rPr lang="en-US" dirty="0" err="1"/>
              <a:t>featurization</a:t>
            </a:r>
            <a:r>
              <a:rPr lang="en-US" dirty="0"/>
              <a:t> &amp; model</a:t>
            </a:r>
          </a:p>
        </p:txBody>
      </p:sp>
    </p:spTree>
    <p:extLst>
      <p:ext uri="{BB962C8B-B14F-4D97-AF65-F5344CB8AC3E}">
        <p14:creationId xmlns:p14="http://schemas.microsoft.com/office/powerpoint/2010/main" val="8339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98570" y="153186"/>
            <a:ext cx="4337901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Model interpretation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3427" y="1092693"/>
            <a:ext cx="796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Forward modeling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14707" y="1415858"/>
            <a:ext cx="2043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Molecular structure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3915" y="1414629"/>
            <a:ext cx="1259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 Properties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61381" y="3240986"/>
            <a:ext cx="16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43915" y="3250204"/>
            <a:ext cx="2383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Molecular structure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33427" y="2906194"/>
            <a:ext cx="25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Inverse modeling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51" y="4914737"/>
            <a:ext cx="87285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Reasons for interpretation: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 ensure the model is capturing known structure </a:t>
            </a:r>
            <a:r>
              <a:rPr lang="mr-IN" dirty="0"/>
              <a:t>–</a:t>
            </a:r>
            <a:r>
              <a:rPr lang="en-US" dirty="0"/>
              <a:t> property relationships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 discover new structure </a:t>
            </a:r>
            <a:r>
              <a:rPr lang="mr-IN" dirty="0"/>
              <a:t>–</a:t>
            </a:r>
            <a:r>
              <a:rPr lang="en-US" dirty="0"/>
              <a:t> property relationships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 discover latent features the model is using that may be useful for human designers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50" y="1749571"/>
            <a:ext cx="1281751" cy="113431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801344" y="2248699"/>
            <a:ext cx="1882443" cy="39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30955" t="34832" r="49804" b="8462"/>
          <a:stretch/>
        </p:blipFill>
        <p:spPr>
          <a:xfrm>
            <a:off x="2212761" y="3593993"/>
            <a:ext cx="806632" cy="11909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6694" t="40658" r="69414" b="8235"/>
          <a:stretch/>
        </p:blipFill>
        <p:spPr>
          <a:xfrm>
            <a:off x="6086435" y="1783961"/>
            <a:ext cx="974728" cy="11954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7416" t="40338" r="88623" b="10548"/>
          <a:stretch/>
        </p:blipFill>
        <p:spPr>
          <a:xfrm>
            <a:off x="2095597" y="3593993"/>
            <a:ext cx="117164" cy="114888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3798173" y="4220159"/>
            <a:ext cx="1882443" cy="39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079099" y="3727211"/>
            <a:ext cx="15989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  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60378" y="1870465"/>
            <a:ext cx="152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87943" y="3792351"/>
            <a:ext cx="244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Interpretation of model</a:t>
            </a:r>
          </a:p>
        </p:txBody>
      </p:sp>
    </p:spTree>
    <p:extLst>
      <p:ext uri="{BB962C8B-B14F-4D97-AF65-F5344CB8AC3E}">
        <p14:creationId xmlns:p14="http://schemas.microsoft.com/office/powerpoint/2010/main" val="1606635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E48F58-7554-1549-8BB1-0E5CB7222FBC}"/>
              </a:ext>
            </a:extLst>
          </p:cNvPr>
          <p:cNvSpPr txBox="1"/>
          <p:nvPr/>
        </p:nvSpPr>
        <p:spPr>
          <a:xfrm>
            <a:off x="313765" y="1259536"/>
            <a:ext cx="8694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removal of a red atom causes the model to increase its predicted detonation velocity. therefore red atoms are associated with </a:t>
            </a:r>
            <a:r>
              <a:rPr lang="en-US" i="1" dirty="0"/>
              <a:t>lower</a:t>
            </a:r>
            <a:r>
              <a:rPr lang="en-US" dirty="0"/>
              <a:t> detonation velocity according to the model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8F06203-0A7E-974A-B102-61A82A9CD79C}"/>
              </a:ext>
            </a:extLst>
          </p:cNvPr>
          <p:cNvSpPr txBox="1">
            <a:spLocks/>
          </p:cNvSpPr>
          <p:nvPr/>
        </p:nvSpPr>
        <p:spPr bwMode="auto">
          <a:xfrm>
            <a:off x="1638982" y="201211"/>
            <a:ext cx="5473830" cy="90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One interpretation method : sensitivity analysis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AD604-4FCE-0848-AB83-74E3AE9701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75" r="49000"/>
          <a:stretch/>
        </p:blipFill>
        <p:spPr>
          <a:xfrm>
            <a:off x="823167" y="1955885"/>
            <a:ext cx="7213482" cy="33400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CC58A9-2090-9E46-B03D-CE78FAD8F02E}"/>
              </a:ext>
            </a:extLst>
          </p:cNvPr>
          <p:cNvSpPr txBox="1"/>
          <p:nvPr/>
        </p:nvSpPr>
        <p:spPr>
          <a:xfrm>
            <a:off x="449334" y="5295951"/>
            <a:ext cx="869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all </a:t>
            </a:r>
            <a:r>
              <a:rPr lang="en-US" dirty="0" err="1"/>
              <a:t>featurizations</a:t>
            </a:r>
            <a:r>
              <a:rPr lang="en-US" dirty="0"/>
              <a:t> yield intuitive sensitivity analysis maps like this!!</a:t>
            </a:r>
          </a:p>
          <a:p>
            <a:br>
              <a:rPr lang="en-US" dirty="0"/>
            </a:br>
            <a:r>
              <a:rPr lang="en-US" dirty="0"/>
              <a:t>See upcoming International Detonation Symposium paper for discussion &amp; caveats </a:t>
            </a:r>
          </a:p>
        </p:txBody>
      </p:sp>
    </p:spTree>
    <p:extLst>
      <p:ext uri="{BB962C8B-B14F-4D97-AF65-F5344CB8AC3E}">
        <p14:creationId xmlns:p14="http://schemas.microsoft.com/office/powerpoint/2010/main" val="1391113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98570" y="153186"/>
            <a:ext cx="4337901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Feature ranking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A69891F-C2E8-8643-91D3-C90AAFB7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1731810"/>
            <a:ext cx="8777142" cy="3709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63FF3-3FD4-B048-B483-9921439A4D1D}"/>
              </a:ext>
            </a:extLst>
          </p:cNvPr>
          <p:cNvSpPr/>
          <p:nvPr/>
        </p:nvSpPr>
        <p:spPr>
          <a:xfrm>
            <a:off x="98612" y="5441778"/>
            <a:ext cx="9780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Results align with chemical intuition here. </a:t>
            </a:r>
          </a:p>
          <a:p>
            <a:br>
              <a:rPr lang="en-US" dirty="0"/>
            </a:br>
            <a:r>
              <a:rPr lang="en-US" dirty="0"/>
              <a:t>See upcoming </a:t>
            </a:r>
            <a:r>
              <a:rPr lang="en-US" i="1" dirty="0"/>
              <a:t>International Detonation Symposium </a:t>
            </a:r>
            <a:r>
              <a:rPr lang="en-US" dirty="0"/>
              <a:t>proceedings paper for discussion &amp; caveats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AB09B6-1B1B-124A-8D0A-4E7E182DF2DE}"/>
              </a:ext>
            </a:extLst>
          </p:cNvPr>
          <p:cNvSpPr/>
          <p:nvPr/>
        </p:nvSpPr>
        <p:spPr>
          <a:xfrm>
            <a:off x="98612" y="1183569"/>
            <a:ext cx="6903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Ranking of features associated with higher or lower </a:t>
            </a:r>
            <a:r>
              <a:rPr lang="en-US" b="1" dirty="0"/>
              <a:t>detonation velocity</a:t>
            </a:r>
          </a:p>
        </p:txBody>
      </p:sp>
    </p:spTree>
    <p:extLst>
      <p:ext uri="{BB962C8B-B14F-4D97-AF65-F5344CB8AC3E}">
        <p14:creationId xmlns:p14="http://schemas.microsoft.com/office/powerpoint/2010/main" val="134087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460339" y="198153"/>
            <a:ext cx="4337901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Classification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963FF3-3FD4-B048-B483-9921439A4D1D}"/>
              </a:ext>
            </a:extLst>
          </p:cNvPr>
          <p:cNvSpPr/>
          <p:nvPr/>
        </p:nvSpPr>
        <p:spPr>
          <a:xfrm>
            <a:off x="890724" y="1137274"/>
            <a:ext cx="1328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ROC curve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3B119A-4A1B-E045-9A59-614859AB29F9}"/>
              </a:ext>
            </a:extLst>
          </p:cNvPr>
          <p:cNvPicPr/>
          <p:nvPr/>
        </p:nvPicPr>
        <p:blipFill rotWithShape="1">
          <a:blip r:embed="rId2"/>
          <a:srcRect r="27187"/>
          <a:stretch/>
        </p:blipFill>
        <p:spPr>
          <a:xfrm>
            <a:off x="3530753" y="1453698"/>
            <a:ext cx="3328360" cy="1825297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EAC81-8ADB-6D46-A287-B22D8AF11321}"/>
              </a:ext>
            </a:extLst>
          </p:cNvPr>
          <p:cNvPicPr/>
          <p:nvPr/>
        </p:nvPicPr>
        <p:blipFill rotWithShape="1">
          <a:blip r:embed="rId3"/>
          <a:srcRect l="2" t="-576" r="27395" b="5566"/>
          <a:stretch/>
        </p:blipFill>
        <p:spPr>
          <a:xfrm>
            <a:off x="3530753" y="3971810"/>
            <a:ext cx="3349674" cy="1754981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CA4599-4EE3-EC4E-A772-BC10F485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282" y="1475529"/>
            <a:ext cx="3123418" cy="2970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7C1B3-F71F-C94D-B6B5-1E103EA3AF0E}"/>
              </a:ext>
            </a:extLst>
          </p:cNvPr>
          <p:cNvPicPr/>
          <p:nvPr/>
        </p:nvPicPr>
        <p:blipFill rotWithShape="1">
          <a:blip r:embed="rId5"/>
          <a:srcRect t="-1" b="2543"/>
          <a:stretch/>
        </p:blipFill>
        <p:spPr>
          <a:xfrm>
            <a:off x="6757486" y="1453699"/>
            <a:ext cx="2365200" cy="1747716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177E4E-9916-4742-AAEF-9E145B188362}"/>
              </a:ext>
            </a:extLst>
          </p:cNvPr>
          <p:cNvPicPr/>
          <p:nvPr/>
        </p:nvPicPr>
        <p:blipFill rotWithShape="1">
          <a:blip r:embed="rId6"/>
          <a:srcRect b="8356"/>
          <a:stretch/>
        </p:blipFill>
        <p:spPr>
          <a:xfrm>
            <a:off x="6817680" y="3989343"/>
            <a:ext cx="2306880" cy="1692803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43E92-B39B-8B4E-9F0F-63D4B9AD2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48" t="4259" r="1370" b="70580"/>
          <a:stretch/>
        </p:blipFill>
        <p:spPr>
          <a:xfrm>
            <a:off x="5441752" y="4118856"/>
            <a:ext cx="1184062" cy="612262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776AFC-6CFB-6348-8389-EF7508CFC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48" t="4259" r="1370" b="70580"/>
          <a:stretch/>
        </p:blipFill>
        <p:spPr>
          <a:xfrm>
            <a:off x="5592864" y="1601387"/>
            <a:ext cx="1184062" cy="61226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A4AE3-4D82-6542-B290-B3C465306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60053" y="4577319"/>
            <a:ext cx="1607908" cy="15794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29EE029-684B-4D42-B8E2-9519ABE601E8}"/>
              </a:ext>
            </a:extLst>
          </p:cNvPr>
          <p:cNvSpPr/>
          <p:nvPr/>
        </p:nvSpPr>
        <p:spPr>
          <a:xfrm>
            <a:off x="3627480" y="1145521"/>
            <a:ext cx="319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617 energetic molecules 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976FC5C1-70A4-2442-89E9-8128FF76CA03}"/>
              </a:ext>
            </a:extLst>
          </p:cNvPr>
          <p:cNvSpPr/>
          <p:nvPr/>
        </p:nvSpPr>
        <p:spPr>
          <a:xfrm>
            <a:off x="3627480" y="3463376"/>
            <a:ext cx="6126120" cy="7440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1,128 non energetics - Delaney solubility dataset</a:t>
            </a:r>
          </a:p>
          <a:p>
            <a:r>
              <a:rPr lang="en-US" sz="1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mostly pesticides and agrochemicals </a:t>
            </a:r>
            <a:r>
              <a:rPr lang="en-US" sz="1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DCD1A6-AA1D-8943-B120-04F4CC8F8EFA}"/>
              </a:ext>
            </a:extLst>
          </p:cNvPr>
          <p:cNvSpPr txBox="1"/>
          <p:nvPr/>
        </p:nvSpPr>
        <p:spPr>
          <a:xfrm>
            <a:off x="3627480" y="3123183"/>
            <a:ext cx="5626248" cy="18466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	        atom counts   		      oxygen balance         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9DD5E1-79A3-B84F-AED6-23B06FF56A3C}"/>
              </a:ext>
            </a:extLst>
          </p:cNvPr>
          <p:cNvSpPr txBox="1"/>
          <p:nvPr/>
        </p:nvSpPr>
        <p:spPr>
          <a:xfrm>
            <a:off x="3812690" y="5689171"/>
            <a:ext cx="5626248" cy="184666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en-US" sz="1200" dirty="0"/>
              <a:t>	        atom counts   		      oxygen balance           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F79690-5A06-7D4E-800C-45D114822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61" y="4919032"/>
            <a:ext cx="1686530" cy="16155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406357-492A-B244-9BA5-87D7D28E4824}"/>
              </a:ext>
            </a:extLst>
          </p:cNvPr>
          <p:cNvSpPr txBox="1"/>
          <p:nvPr/>
        </p:nvSpPr>
        <p:spPr>
          <a:xfrm>
            <a:off x="-77597" y="4552166"/>
            <a:ext cx="379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016E56-881F-1E4E-9E71-9E79303E6AD2}"/>
              </a:ext>
            </a:extLst>
          </p:cNvPr>
          <p:cNvSpPr txBox="1"/>
          <p:nvPr/>
        </p:nvSpPr>
        <p:spPr>
          <a:xfrm>
            <a:off x="657580" y="1757363"/>
            <a:ext cx="168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</a:t>
            </a:r>
            <a:r>
              <a:rPr lang="en-US" b="1" dirty="0"/>
              <a:t> 96 % </a:t>
            </a:r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617148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BFAFE83-CE2A-2542-A93E-F85B79D08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1891" y="59445"/>
            <a:ext cx="5473830" cy="9026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Generative method #1</a:t>
            </a:r>
            <a:br>
              <a:rPr lang="en-US" altLang="en-US" sz="3200" dirty="0">
                <a:ea typeface="MS PGothic" panose="020B0600070205080204" pitchFamily="34" charset="-128"/>
              </a:rPr>
            </a:br>
            <a:r>
              <a:rPr lang="en-US" altLang="en-US" sz="3200" dirty="0">
                <a:ea typeface="MS PGothic" panose="020B0600070205080204" pitchFamily="34" charset="-128"/>
              </a:rPr>
              <a:t>Variational autoencoders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972ED-7CF8-6D4E-AFF4-FE3A23A6427B}"/>
              </a:ext>
            </a:extLst>
          </p:cNvPr>
          <p:cNvSpPr txBox="1"/>
          <p:nvPr/>
        </p:nvSpPr>
        <p:spPr>
          <a:xfrm>
            <a:off x="67411" y="1120980"/>
            <a:ext cx="9076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E42C4-958E-D440-8635-ADC44968E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2" t="1752" r="39046" b="68428"/>
          <a:stretch/>
        </p:blipFill>
        <p:spPr>
          <a:xfrm>
            <a:off x="386080" y="1436605"/>
            <a:ext cx="2824480" cy="1458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3A66EF-B7B2-5B4C-BCBC-465C12C3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00" y="1385775"/>
            <a:ext cx="3554709" cy="3682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AFA47E-9F39-CD43-80CA-4EC32C8C3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12" t="39374" b="39707"/>
          <a:stretch/>
        </p:blipFill>
        <p:spPr>
          <a:xfrm>
            <a:off x="3210560" y="3916730"/>
            <a:ext cx="2052320" cy="102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F9225A-4A2F-124C-9D66-37257C879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1" t="32694" r="39046" b="-805"/>
          <a:stretch/>
        </p:blipFill>
        <p:spPr>
          <a:xfrm>
            <a:off x="108051" y="2895601"/>
            <a:ext cx="3027680" cy="3332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C6D4FF-D7A0-8C48-88AD-9111CF625F6D}"/>
              </a:ext>
            </a:extLst>
          </p:cNvPr>
          <p:cNvSpPr txBox="1"/>
          <p:nvPr/>
        </p:nvSpPr>
        <p:spPr>
          <a:xfrm>
            <a:off x="0" y="1120980"/>
            <a:ext cx="826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Stage 1: training </a:t>
            </a:r>
            <a:r>
              <a:rPr lang="en-US" b="1" dirty="0" err="1"/>
              <a:t>autoencoder</a:t>
            </a:r>
            <a:r>
              <a:rPr lang="en-US" b="1" dirty="0"/>
              <a:t> to learn low dimensional latent representation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A10914-283F-0846-AE48-C8E081D7369B}"/>
              </a:ext>
            </a:extLst>
          </p:cNvPr>
          <p:cNvSpPr txBox="1"/>
          <p:nvPr/>
        </p:nvSpPr>
        <p:spPr>
          <a:xfrm>
            <a:off x="3413760" y="2555903"/>
            <a:ext cx="1606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attach property predicting model (or physics code)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296602-4C8A-F641-AD00-761298401A04}"/>
              </a:ext>
            </a:extLst>
          </p:cNvPr>
          <p:cNvSpPr/>
          <p:nvPr/>
        </p:nvSpPr>
        <p:spPr>
          <a:xfrm>
            <a:off x="4419196" y="5137913"/>
            <a:ext cx="481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Stage 2: optimization in latent space to find molecules which maximize  target 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F4498-3AF6-9748-9E08-831936DCB753}"/>
              </a:ext>
            </a:extLst>
          </p:cNvPr>
          <p:cNvSpPr txBox="1"/>
          <p:nvPr/>
        </p:nvSpPr>
        <p:spPr>
          <a:xfrm>
            <a:off x="3135731" y="5843732"/>
            <a:ext cx="60997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Figures from </a:t>
            </a:r>
          </a:p>
          <a:p>
            <a:r>
              <a:rPr lang="en-US" sz="1400" dirty="0"/>
              <a:t>Gómez-</a:t>
            </a:r>
            <a:r>
              <a:rPr lang="en-US" sz="1400" dirty="0" err="1"/>
              <a:t>Bombarelli</a:t>
            </a:r>
            <a:r>
              <a:rPr lang="en-US" sz="1400" dirty="0"/>
              <a:t> et al. </a:t>
            </a:r>
            <a:r>
              <a:rPr lang="en-US" sz="1400" i="1" dirty="0"/>
              <a:t>ACS Cent. Sci., </a:t>
            </a:r>
            <a:r>
              <a:rPr lang="en-US" sz="1400" dirty="0"/>
              <a:t>(2018)  10.1021/acscentsci.7b00572</a:t>
            </a:r>
          </a:p>
          <a:p>
            <a:r>
              <a:rPr lang="en-US" sz="1400" dirty="0" err="1"/>
              <a:t>Aspuru-Guzik</a:t>
            </a:r>
            <a:r>
              <a:rPr lang="en-US" sz="1400" dirty="0"/>
              <a:t> group, Harvard.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D081FC-D017-2145-ADB5-1ACBC05E3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85" t="2760" r="31927" b="47256"/>
          <a:stretch/>
        </p:blipFill>
        <p:spPr>
          <a:xfrm>
            <a:off x="1878771" y="4207662"/>
            <a:ext cx="890738" cy="5123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3ACBF1-C798-0E4B-85A8-DB1B7BAFB062}"/>
              </a:ext>
            </a:extLst>
          </p:cNvPr>
          <p:cNvSpPr/>
          <p:nvPr/>
        </p:nvSpPr>
        <p:spPr>
          <a:xfrm>
            <a:off x="1626408" y="4865818"/>
            <a:ext cx="1838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New leads for further screening</a:t>
            </a:r>
          </a:p>
        </p:txBody>
      </p:sp>
    </p:spTree>
    <p:extLst>
      <p:ext uri="{BB962C8B-B14F-4D97-AF65-F5344CB8AC3E}">
        <p14:creationId xmlns:p14="http://schemas.microsoft.com/office/powerpoint/2010/main" val="67595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19352 L 3.05556E-6 3.7037E-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18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BFAFE83-CE2A-2542-A93E-F85B79D08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6616" y="175792"/>
            <a:ext cx="5473830" cy="9026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Molecular Generation with</a:t>
            </a:r>
            <a:br>
              <a:rPr lang="en-US" altLang="en-US" sz="3200" dirty="0">
                <a:ea typeface="MS PGothic" panose="020B0600070205080204" pitchFamily="34" charset="-128"/>
              </a:rPr>
            </a:br>
            <a:r>
              <a:rPr lang="en-US" altLang="en-US" sz="3200" dirty="0">
                <a:ea typeface="MS PGothic" panose="020B0600070205080204" pitchFamily="34" charset="-128"/>
              </a:rPr>
              <a:t>Deep Learning Architectures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FE522E-C941-7549-9420-4B085ADAD0D1}"/>
              </a:ext>
            </a:extLst>
          </p:cNvPr>
          <p:cNvSpPr/>
          <p:nvPr/>
        </p:nvSpPr>
        <p:spPr>
          <a:xfrm>
            <a:off x="57006" y="1271855"/>
            <a:ext cx="9143999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111111"/>
                </a:solidFill>
              </a:rPr>
              <a:t>Very hot area - new papers coming out every month </a:t>
            </a:r>
          </a:p>
          <a:p>
            <a:pPr lvl="1"/>
            <a:endParaRPr lang="en-US" sz="1700" dirty="0">
              <a:solidFill>
                <a:srgbClr val="11111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</a:t>
            </a:r>
            <a:r>
              <a:rPr lang="en-US" sz="1700" b="1" dirty="0">
                <a:solidFill>
                  <a:srgbClr val="111111"/>
                </a:solidFill>
              </a:rPr>
              <a:t>Variational Autoencoders  (VAEs)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</a:t>
            </a:r>
            <a:r>
              <a:rPr lang="en-US" sz="1700" b="1" dirty="0">
                <a:solidFill>
                  <a:srgbClr val="111111"/>
                </a:solidFill>
              </a:rPr>
              <a:t>Molecular autoencoder, </a:t>
            </a:r>
            <a:r>
              <a:rPr lang="en-US" sz="1700" dirty="0">
                <a:solidFill>
                  <a:srgbClr val="111111"/>
                </a:solidFill>
              </a:rPr>
              <a:t>Gomez-</a:t>
            </a:r>
            <a:r>
              <a:rPr lang="en-US" sz="1700" dirty="0" err="1">
                <a:solidFill>
                  <a:srgbClr val="111111"/>
                </a:solidFill>
              </a:rPr>
              <a:t>Bombarelli</a:t>
            </a:r>
            <a:r>
              <a:rPr lang="en-US" sz="1700" dirty="0">
                <a:solidFill>
                  <a:srgbClr val="111111"/>
                </a:solidFill>
              </a:rPr>
              <a:t>, </a:t>
            </a:r>
            <a:r>
              <a:rPr lang="en-US" sz="1700" dirty="0" err="1">
                <a:solidFill>
                  <a:srgbClr val="111111"/>
                </a:solidFill>
              </a:rPr>
              <a:t>Aspuru-Guzik</a:t>
            </a:r>
            <a:r>
              <a:rPr lang="en-US" sz="1700" dirty="0">
                <a:solidFill>
                  <a:srgbClr val="111111"/>
                </a:solidFill>
              </a:rPr>
              <a:t>, et al. </a:t>
            </a:r>
            <a:r>
              <a:rPr lang="en-US" sz="1700" i="1" dirty="0">
                <a:solidFill>
                  <a:srgbClr val="111111"/>
                </a:solidFill>
              </a:rPr>
              <a:t>ACS Central Science, </a:t>
            </a:r>
            <a:r>
              <a:rPr lang="en-US" sz="1700" dirty="0">
                <a:solidFill>
                  <a:srgbClr val="111111"/>
                </a:solidFill>
              </a:rPr>
              <a:t>2018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</a:t>
            </a:r>
            <a:r>
              <a:rPr lang="en-US" sz="1700" b="1" dirty="0">
                <a:solidFill>
                  <a:srgbClr val="111111"/>
                </a:solidFill>
              </a:rPr>
              <a:t>Deep adversarial autoencoder, </a:t>
            </a:r>
            <a:r>
              <a:rPr lang="en-US" sz="1700" dirty="0" err="1">
                <a:solidFill>
                  <a:srgbClr val="111111"/>
                </a:solidFill>
              </a:rPr>
              <a:t>Kadurin</a:t>
            </a:r>
            <a:r>
              <a:rPr lang="en-US" sz="1700" dirty="0">
                <a:solidFill>
                  <a:srgbClr val="111111"/>
                </a:solidFill>
              </a:rPr>
              <a:t>, et al. </a:t>
            </a:r>
            <a:r>
              <a:rPr lang="en-US" sz="1700" i="1" dirty="0" err="1">
                <a:solidFill>
                  <a:srgbClr val="111111"/>
                </a:solidFill>
              </a:rPr>
              <a:t>Oncotarget</a:t>
            </a:r>
            <a:r>
              <a:rPr lang="en-US" sz="1700" dirty="0">
                <a:solidFill>
                  <a:srgbClr val="111111"/>
                </a:solidFill>
              </a:rPr>
              <a:t>, </a:t>
            </a:r>
            <a:r>
              <a:rPr lang="en-US" sz="1700" b="1" dirty="0">
                <a:solidFill>
                  <a:srgbClr val="111111"/>
                </a:solidFill>
              </a:rPr>
              <a:t>8</a:t>
            </a:r>
            <a:r>
              <a:rPr lang="en-US" sz="1700" dirty="0">
                <a:solidFill>
                  <a:srgbClr val="111111"/>
                </a:solidFill>
              </a:rPr>
              <a:t>(7) p. 10883, (2017)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novel hybrid architecture – VAE but has GAN discriminator working on the latent space variables to enforce drug-likeness and drug binding properties </a:t>
            </a:r>
          </a:p>
          <a:p>
            <a:pPr lvl="1"/>
            <a:endParaRPr lang="en-US" sz="1700" dirty="0">
              <a:solidFill>
                <a:srgbClr val="11111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111111"/>
                </a:solidFill>
              </a:rPr>
              <a:t> Generative </a:t>
            </a:r>
            <a:r>
              <a:rPr lang="en-US" sz="1700" b="1" dirty="0" err="1">
                <a:solidFill>
                  <a:srgbClr val="111111"/>
                </a:solidFill>
              </a:rPr>
              <a:t>Adverarial</a:t>
            </a:r>
            <a:r>
              <a:rPr lang="en-US" sz="1700" b="1" dirty="0">
                <a:solidFill>
                  <a:srgbClr val="111111"/>
                </a:solidFill>
              </a:rPr>
              <a:t> Networks (GANs)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111111"/>
                </a:solidFill>
              </a:rPr>
              <a:t>ORGANIC </a:t>
            </a:r>
            <a:r>
              <a:rPr lang="en-US" sz="1700" dirty="0">
                <a:solidFill>
                  <a:srgbClr val="111111"/>
                </a:solidFill>
              </a:rPr>
              <a:t>Sanchez-</a:t>
            </a:r>
            <a:r>
              <a:rPr lang="en-US" sz="1700" dirty="0" err="1">
                <a:solidFill>
                  <a:srgbClr val="111111"/>
                </a:solidFill>
              </a:rPr>
              <a:t>Lengeling</a:t>
            </a:r>
            <a:r>
              <a:rPr lang="en-US" sz="1700" dirty="0">
                <a:solidFill>
                  <a:srgbClr val="111111"/>
                </a:solidFill>
              </a:rPr>
              <a:t>, </a:t>
            </a:r>
            <a:r>
              <a:rPr lang="en-US" sz="1700" dirty="0" err="1">
                <a:solidFill>
                  <a:srgbClr val="111111"/>
                </a:solidFill>
              </a:rPr>
              <a:t>Aspuru-Guzik</a:t>
            </a:r>
            <a:r>
              <a:rPr lang="en-US" sz="1700" dirty="0">
                <a:solidFill>
                  <a:srgbClr val="111111"/>
                </a:solidFill>
              </a:rPr>
              <a:t>, et al. 2018, </a:t>
            </a:r>
            <a:r>
              <a:rPr lang="en-US" sz="1700" dirty="0"/>
              <a:t>chemrxiv:5309668</a:t>
            </a:r>
            <a:endParaRPr lang="en-US" sz="1700" dirty="0">
              <a:solidFill>
                <a:srgbClr val="11111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based on </a:t>
            </a:r>
            <a:r>
              <a:rPr lang="en-US" sz="1700" b="1" dirty="0">
                <a:solidFill>
                  <a:srgbClr val="111111"/>
                </a:solidFill>
              </a:rPr>
              <a:t>ORGAN, </a:t>
            </a:r>
            <a:r>
              <a:rPr lang="en-US" sz="1700" dirty="0">
                <a:solidFill>
                  <a:srgbClr val="111111"/>
                </a:solidFill>
              </a:rPr>
              <a:t>Guimaraes, </a:t>
            </a:r>
            <a:r>
              <a:rPr lang="en-US" sz="1700" dirty="0" err="1">
                <a:solidFill>
                  <a:srgbClr val="111111"/>
                </a:solidFill>
              </a:rPr>
              <a:t>Aspuru-Guzik</a:t>
            </a:r>
            <a:r>
              <a:rPr lang="en-US" sz="1700" dirty="0">
                <a:solidFill>
                  <a:srgbClr val="111111"/>
                </a:solidFill>
              </a:rPr>
              <a:t>, et al. 2017, arxiv:1705.10843v3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based on </a:t>
            </a:r>
            <a:r>
              <a:rPr lang="en-US" sz="1700" b="1" dirty="0" err="1">
                <a:solidFill>
                  <a:srgbClr val="111111"/>
                </a:solidFill>
              </a:rPr>
              <a:t>SeqGAN</a:t>
            </a:r>
            <a:r>
              <a:rPr lang="en-US" sz="1700" dirty="0">
                <a:solidFill>
                  <a:srgbClr val="111111"/>
                </a:solidFill>
              </a:rPr>
              <a:t>, Yu, et al. 2017, AAAI-17 proceedings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uses reinforcement learning with policy gradients (Sutton et al. 1999) </a:t>
            </a:r>
          </a:p>
          <a:p>
            <a:pPr lvl="1"/>
            <a:endParaRPr lang="en-US" sz="1700" dirty="0">
              <a:solidFill>
                <a:srgbClr val="11111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</a:t>
            </a:r>
            <a:r>
              <a:rPr lang="en-US" sz="1700" b="1" dirty="0" err="1">
                <a:solidFill>
                  <a:srgbClr val="111111"/>
                </a:solidFill>
              </a:rPr>
              <a:t>Reccurent</a:t>
            </a:r>
            <a:r>
              <a:rPr lang="en-US" sz="1700" b="1" dirty="0">
                <a:solidFill>
                  <a:srgbClr val="111111"/>
                </a:solidFill>
              </a:rPr>
              <a:t> Neural Networks (RNNs)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</a:t>
            </a:r>
            <a:r>
              <a:rPr lang="en-US" sz="1700" dirty="0" err="1">
                <a:solidFill>
                  <a:srgbClr val="111111"/>
                </a:solidFill>
              </a:rPr>
              <a:t>Olivecrona</a:t>
            </a:r>
            <a:r>
              <a:rPr lang="en-US" sz="1700" dirty="0">
                <a:solidFill>
                  <a:srgbClr val="111111"/>
                </a:solidFill>
              </a:rPr>
              <a:t>, et al. 2017 (</a:t>
            </a:r>
            <a:r>
              <a:rPr lang="en-US" sz="1700" dirty="0" err="1">
                <a:solidFill>
                  <a:srgbClr val="111111"/>
                </a:solidFill>
              </a:rPr>
              <a:t>Astrazenca</a:t>
            </a:r>
            <a:r>
              <a:rPr lang="en-US" sz="1700" dirty="0">
                <a:solidFill>
                  <a:srgbClr val="111111"/>
                </a:solidFill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Neil, </a:t>
            </a:r>
            <a:r>
              <a:rPr lang="en-US" sz="1700" dirty="0" err="1">
                <a:solidFill>
                  <a:srgbClr val="111111"/>
                </a:solidFill>
              </a:rPr>
              <a:t>Segler</a:t>
            </a:r>
            <a:r>
              <a:rPr lang="en-US" sz="1700" dirty="0">
                <a:solidFill>
                  <a:srgbClr val="111111"/>
                </a:solidFill>
              </a:rPr>
              <a:t>, et al. ICLR 2018  (</a:t>
            </a:r>
            <a:r>
              <a:rPr lang="en-US" sz="1700" dirty="0" err="1">
                <a:solidFill>
                  <a:srgbClr val="111111"/>
                </a:solidFill>
              </a:rPr>
              <a:t>BenevolantAI</a:t>
            </a:r>
            <a:r>
              <a:rPr lang="en-US" sz="1700" dirty="0">
                <a:solidFill>
                  <a:srgbClr val="111111"/>
                </a:solidFill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11111"/>
                </a:solidFill>
              </a:rPr>
              <a:t> </a:t>
            </a:r>
            <a:r>
              <a:rPr lang="en-US" sz="1600" dirty="0"/>
              <a:t>Bjerrum and Threlfall, arXiv:1705.04612 (Wildcard Pharmaceutical Consulting) </a:t>
            </a:r>
            <a:endParaRPr lang="en-US" sz="1700" b="1" dirty="0">
              <a:solidFill>
                <a:srgbClr val="11111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11111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700" b="1" dirty="0">
              <a:solidFill>
                <a:srgbClr val="111111"/>
              </a:solidFill>
            </a:endParaRPr>
          </a:p>
          <a:p>
            <a:pPr lvl="1"/>
            <a:endParaRPr lang="en-US" sz="1700" b="1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34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0233273-1C03-F14F-A366-A73B6928FAFD}"/>
              </a:ext>
            </a:extLst>
          </p:cNvPr>
          <p:cNvSpPr/>
          <p:nvPr/>
        </p:nvSpPr>
        <p:spPr>
          <a:xfrm>
            <a:off x="6080056" y="3962651"/>
            <a:ext cx="2288474" cy="1045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33B0F2-2FC0-5E41-9F91-BE4BA9CC2D07}"/>
              </a:ext>
            </a:extLst>
          </p:cNvPr>
          <p:cNvSpPr/>
          <p:nvPr/>
        </p:nvSpPr>
        <p:spPr>
          <a:xfrm>
            <a:off x="836170" y="2060014"/>
            <a:ext cx="2173123" cy="10458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BFAFE83-CE2A-2542-A93E-F85B79D08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8808" y="103425"/>
            <a:ext cx="5473830" cy="9026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Generative method #2 </a:t>
            </a:r>
            <a:br>
              <a:rPr lang="en-US" altLang="en-US" sz="3200" dirty="0">
                <a:ea typeface="MS PGothic" panose="020B0600070205080204" pitchFamily="34" charset="-128"/>
              </a:rPr>
            </a:br>
            <a:r>
              <a:rPr lang="en-US" altLang="en-US" sz="3200" dirty="0">
                <a:ea typeface="MS PGothic" panose="020B0600070205080204" pitchFamily="34" charset="-128"/>
              </a:rPr>
              <a:t>Generative Adversarial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C2C0C-0491-3F45-A67F-D213A7651D60}"/>
              </a:ext>
            </a:extLst>
          </p:cNvPr>
          <p:cNvSpPr txBox="1"/>
          <p:nvPr/>
        </p:nvSpPr>
        <p:spPr>
          <a:xfrm>
            <a:off x="1170151" y="3593319"/>
            <a:ext cx="18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SMILES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A2B00-6890-C54B-96B4-2E65D81917E1}"/>
              </a:ext>
            </a:extLst>
          </p:cNvPr>
          <p:cNvSpPr txBox="1"/>
          <p:nvPr/>
        </p:nvSpPr>
        <p:spPr>
          <a:xfrm>
            <a:off x="836169" y="2180103"/>
            <a:ext cx="2120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  <a:p>
            <a:pPr algn="ctr"/>
            <a:r>
              <a:rPr lang="en-US" sz="2400" b="1" dirty="0"/>
              <a:t>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3FBFE-CE3A-2C47-826F-FFDD9A031303}"/>
              </a:ext>
            </a:extLst>
          </p:cNvPr>
          <p:cNvSpPr txBox="1"/>
          <p:nvPr/>
        </p:nvSpPr>
        <p:spPr>
          <a:xfrm>
            <a:off x="6031331" y="3999064"/>
            <a:ext cx="2245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Discriminator</a:t>
            </a:r>
          </a:p>
          <a:p>
            <a:pPr algn="ctr"/>
            <a:r>
              <a:rPr lang="en-US" sz="2400" b="1" i="1" dirty="0"/>
              <a:t>D</a:t>
            </a:r>
            <a:r>
              <a:rPr lang="en-US" sz="2400" b="1" dirty="0"/>
              <a:t>(</a:t>
            </a:r>
            <a:r>
              <a:rPr lang="en-US" sz="2400" b="1" i="1" dirty="0"/>
              <a:t>x</a:t>
            </a:r>
            <a:r>
              <a:rPr lang="en-US" sz="2400" b="1" dirty="0"/>
              <a:t>) 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4B61AF3-E203-1445-8884-DA241F1EFE07}"/>
              </a:ext>
            </a:extLst>
          </p:cNvPr>
          <p:cNvSpPr/>
          <p:nvPr/>
        </p:nvSpPr>
        <p:spPr>
          <a:xfrm>
            <a:off x="836171" y="3512999"/>
            <a:ext cx="2173123" cy="251249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A20D83-3AAD-004D-A37E-3FCD506F0BD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009294" y="3962651"/>
            <a:ext cx="1687008" cy="8065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59EA9-EC41-3F49-8298-6181CA2CE630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3009293" y="2582946"/>
            <a:ext cx="1687009" cy="126562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E8F193-BEFE-F640-AF3E-2371619FA8CC}"/>
              </a:ext>
            </a:extLst>
          </p:cNvPr>
          <p:cNvSpPr txBox="1"/>
          <p:nvPr/>
        </p:nvSpPr>
        <p:spPr>
          <a:xfrm>
            <a:off x="4696302" y="3525404"/>
            <a:ext cx="62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36331-284D-D84C-A92B-B78A66038B7D}"/>
              </a:ext>
            </a:extLst>
          </p:cNvPr>
          <p:cNvCxnSpPr>
            <a:cxnSpLocks/>
            <a:stCxn id="26" idx="0"/>
            <a:endCxn id="5" idx="2"/>
          </p:cNvCxnSpPr>
          <p:nvPr/>
        </p:nvCxnSpPr>
        <p:spPr>
          <a:xfrm flipH="1" flipV="1">
            <a:off x="7221411" y="2810538"/>
            <a:ext cx="2882" cy="115211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4B9221-D1F0-BE4A-8166-6B5F281F5AB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125807" y="3908219"/>
            <a:ext cx="954249" cy="57736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05C427-35EE-704B-A36C-FA5DF7746F6F}"/>
              </a:ext>
            </a:extLst>
          </p:cNvPr>
          <p:cNvSpPr txBox="1"/>
          <p:nvPr/>
        </p:nvSpPr>
        <p:spPr>
          <a:xfrm>
            <a:off x="6518165" y="2441206"/>
            <a:ext cx="14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D right?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1F3BBF-2F91-3143-BBA0-C6EB226AA4FC}"/>
              </a:ext>
            </a:extLst>
          </p:cNvPr>
          <p:cNvSpPr/>
          <p:nvPr/>
        </p:nvSpPr>
        <p:spPr>
          <a:xfrm>
            <a:off x="3716858" y="3617738"/>
            <a:ext cx="298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x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86813F-3450-214E-B346-C35610CC42D5}"/>
              </a:ext>
            </a:extLst>
          </p:cNvPr>
          <p:cNvSpPr/>
          <p:nvPr/>
        </p:nvSpPr>
        <p:spPr>
          <a:xfrm>
            <a:off x="3718383" y="2673194"/>
            <a:ext cx="298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x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C22880-EB3A-8F4C-AE50-3FAD8B53401C}"/>
              </a:ext>
            </a:extLst>
          </p:cNvPr>
          <p:cNvSpPr/>
          <p:nvPr/>
        </p:nvSpPr>
        <p:spPr>
          <a:xfrm>
            <a:off x="904941" y="3908219"/>
            <a:ext cx="192863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N(=O)[N+](=O)C</a:t>
            </a:r>
          </a:p>
          <a:p>
            <a:r>
              <a:rPr lang="en-US" sz="1100" dirty="0"/>
              <a:t>O=CN(N(=O)=O)N(=O)=O</a:t>
            </a:r>
          </a:p>
          <a:p>
            <a:r>
              <a:rPr lang="en-US" sz="1100" dirty="0"/>
              <a:t>O=NCC(N(=O)=O)N(=O)=O</a:t>
            </a:r>
          </a:p>
          <a:p>
            <a:r>
              <a:rPr lang="en-US" sz="1100" dirty="0"/>
              <a:t>C(N(=O)=O)(N(=O)=O)(N(=O)=O)N(=O)=O</a:t>
            </a:r>
          </a:p>
          <a:p>
            <a:r>
              <a:rPr lang="en-US" sz="1100" dirty="0"/>
              <a:t>ON(=O)=O</a:t>
            </a:r>
          </a:p>
          <a:p>
            <a:r>
              <a:rPr lang="en-US" sz="1100" dirty="0"/>
              <a:t>C(N(=O)=O)N(=O)=O</a:t>
            </a:r>
          </a:p>
          <a:p>
            <a:r>
              <a:rPr lang="en-US" sz="1100" dirty="0"/>
              <a:t>O(N(=O)=O)N(=O)=O</a:t>
            </a:r>
          </a:p>
          <a:p>
            <a:r>
              <a:rPr lang="en-US" sz="1100" dirty="0"/>
              <a:t>C(F)C(=O)N(=O)</a:t>
            </a:r>
          </a:p>
          <a:p>
            <a:r>
              <a:rPr lang="en-US" sz="1100" dirty="0"/>
              <a:t>C(N(=O)=O)CN(N(=O)=O)C</a:t>
            </a:r>
          </a:p>
          <a:p>
            <a:r>
              <a:rPr lang="en-US" sz="1100" dirty="0"/>
              <a:t>….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F8D5B9-5E9C-B443-BD1C-7A7A8724992B}"/>
              </a:ext>
            </a:extLst>
          </p:cNvPr>
          <p:cNvCxnSpPr>
            <a:cxnSpLocks/>
          </p:cNvCxnSpPr>
          <p:nvPr/>
        </p:nvCxnSpPr>
        <p:spPr>
          <a:xfrm flipH="1" flipV="1">
            <a:off x="2994665" y="2537822"/>
            <a:ext cx="3523500" cy="4512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6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133B0F2-2FC0-5E41-9F91-BE4BA9CC2D07}"/>
              </a:ext>
            </a:extLst>
          </p:cNvPr>
          <p:cNvSpPr/>
          <p:nvPr/>
        </p:nvSpPr>
        <p:spPr>
          <a:xfrm>
            <a:off x="836170" y="2060014"/>
            <a:ext cx="2173123" cy="10458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BFAFE83-CE2A-2542-A93E-F85B79D08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6616" y="8672"/>
            <a:ext cx="5473830" cy="9026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ORGAN</a:t>
            </a:r>
            <a:br>
              <a:rPr lang="en-US" altLang="en-US" sz="3200" dirty="0">
                <a:ea typeface="MS PGothic" panose="020B0600070205080204" pitchFamily="34" charset="-128"/>
              </a:rPr>
            </a:br>
            <a:r>
              <a:rPr lang="en-US" altLang="en-US" sz="3200" dirty="0">
                <a:ea typeface="MS PGothic" panose="020B0600070205080204" pitchFamily="34" charset="-128"/>
              </a:rPr>
              <a:t>Objective Reinforced GAN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C2C0C-0491-3F45-A67F-D213A7651D60}"/>
              </a:ext>
            </a:extLst>
          </p:cNvPr>
          <p:cNvSpPr txBox="1"/>
          <p:nvPr/>
        </p:nvSpPr>
        <p:spPr>
          <a:xfrm>
            <a:off x="1170151" y="3593319"/>
            <a:ext cx="18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SMILES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A2B00-6890-C54B-96B4-2E65D81917E1}"/>
              </a:ext>
            </a:extLst>
          </p:cNvPr>
          <p:cNvSpPr txBox="1"/>
          <p:nvPr/>
        </p:nvSpPr>
        <p:spPr>
          <a:xfrm>
            <a:off x="836169" y="1979541"/>
            <a:ext cx="212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Generator</a:t>
            </a:r>
          </a:p>
          <a:p>
            <a:pPr algn="ctr"/>
            <a:r>
              <a:rPr lang="en-US" sz="2400" b="1" dirty="0"/>
              <a:t>Network</a:t>
            </a:r>
          </a:p>
          <a:p>
            <a:pPr algn="ctr"/>
            <a:r>
              <a:rPr lang="en-US" sz="2400" b="1" dirty="0"/>
              <a:t>LSTM  + 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3FBFE-CE3A-2C47-826F-FFDD9A031303}"/>
              </a:ext>
            </a:extLst>
          </p:cNvPr>
          <p:cNvSpPr txBox="1"/>
          <p:nvPr/>
        </p:nvSpPr>
        <p:spPr>
          <a:xfrm>
            <a:off x="6064220" y="3861695"/>
            <a:ext cx="2206323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Discriminator</a:t>
            </a:r>
          </a:p>
          <a:p>
            <a:pPr algn="ctr"/>
            <a:r>
              <a:rPr lang="en-US" sz="2400" b="1" i="1" dirty="0"/>
              <a:t>D</a:t>
            </a:r>
            <a:r>
              <a:rPr lang="en-US" sz="2400" b="1" dirty="0"/>
              <a:t>(</a:t>
            </a:r>
            <a:r>
              <a:rPr lang="en-US" sz="2400" b="1" i="1" dirty="0"/>
              <a:t>x</a:t>
            </a:r>
            <a:r>
              <a:rPr lang="en-US" sz="2400" b="1" dirty="0"/>
              <a:t>)</a:t>
            </a:r>
          </a:p>
          <a:p>
            <a:pPr algn="ctr"/>
            <a:r>
              <a:rPr lang="en-US" sz="2400" b="1" dirty="0"/>
              <a:t>CNN 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14B61AF3-E203-1445-8884-DA241F1EFE07}"/>
              </a:ext>
            </a:extLst>
          </p:cNvPr>
          <p:cNvSpPr/>
          <p:nvPr/>
        </p:nvSpPr>
        <p:spPr>
          <a:xfrm>
            <a:off x="836171" y="3512999"/>
            <a:ext cx="2173123" cy="2512498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A20D83-3AAD-004D-A37E-3FCD506F0BD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009294" y="3962651"/>
            <a:ext cx="1687008" cy="80659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59EA9-EC41-3F49-8298-6181CA2CE630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3009293" y="2582946"/>
            <a:ext cx="1687009" cy="126562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4E8F193-BEFE-F640-AF3E-2371619FA8CC}"/>
              </a:ext>
            </a:extLst>
          </p:cNvPr>
          <p:cNvSpPr txBox="1"/>
          <p:nvPr/>
        </p:nvSpPr>
        <p:spPr>
          <a:xfrm>
            <a:off x="4696302" y="3525404"/>
            <a:ext cx="62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36331-284D-D84C-A92B-B78A66038B7D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H="1" flipV="1">
            <a:off x="7167381" y="2755490"/>
            <a:ext cx="1" cy="1106205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4B9221-D1F0-BE4A-8166-6B5F281F5AB6}"/>
              </a:ext>
            </a:extLst>
          </p:cNvPr>
          <p:cNvCxnSpPr>
            <a:cxnSpLocks/>
          </p:cNvCxnSpPr>
          <p:nvPr/>
        </p:nvCxnSpPr>
        <p:spPr>
          <a:xfrm>
            <a:off x="5125807" y="3908219"/>
            <a:ext cx="954249" cy="57736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05C427-35EE-704B-A36C-FA5DF7746F6F}"/>
              </a:ext>
            </a:extLst>
          </p:cNvPr>
          <p:cNvSpPr txBox="1"/>
          <p:nvPr/>
        </p:nvSpPr>
        <p:spPr>
          <a:xfrm>
            <a:off x="6464135" y="2386158"/>
            <a:ext cx="14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 D right?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1F3BBF-2F91-3143-BBA0-C6EB226AA4FC}"/>
              </a:ext>
            </a:extLst>
          </p:cNvPr>
          <p:cNvSpPr/>
          <p:nvPr/>
        </p:nvSpPr>
        <p:spPr>
          <a:xfrm>
            <a:off x="3716858" y="3617738"/>
            <a:ext cx="298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x</a:t>
            </a: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86813F-3450-214E-B346-C35610CC42D5}"/>
              </a:ext>
            </a:extLst>
          </p:cNvPr>
          <p:cNvSpPr/>
          <p:nvPr/>
        </p:nvSpPr>
        <p:spPr>
          <a:xfrm>
            <a:off x="3718383" y="2673194"/>
            <a:ext cx="298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x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C22880-EB3A-8F4C-AE50-3FAD8B53401C}"/>
              </a:ext>
            </a:extLst>
          </p:cNvPr>
          <p:cNvSpPr/>
          <p:nvPr/>
        </p:nvSpPr>
        <p:spPr>
          <a:xfrm>
            <a:off x="904941" y="3908219"/>
            <a:ext cx="1928632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N(=O)[N+](=O)C</a:t>
            </a:r>
          </a:p>
          <a:p>
            <a:r>
              <a:rPr lang="en-US" sz="1100" dirty="0"/>
              <a:t>O=CN(N(=O)=O)N(=O)=O</a:t>
            </a:r>
          </a:p>
          <a:p>
            <a:r>
              <a:rPr lang="en-US" sz="1100" dirty="0"/>
              <a:t>O=NCC(N(=O)=O)N(=O)=O</a:t>
            </a:r>
          </a:p>
          <a:p>
            <a:r>
              <a:rPr lang="en-US" sz="1100" dirty="0"/>
              <a:t>C(N(=O)=O)(N(=O)=O)(N(=O)=O)N(=O)=O</a:t>
            </a:r>
          </a:p>
          <a:p>
            <a:r>
              <a:rPr lang="en-US" sz="1100" dirty="0"/>
              <a:t>ON(=O)=O</a:t>
            </a:r>
          </a:p>
          <a:p>
            <a:r>
              <a:rPr lang="en-US" sz="1100" dirty="0"/>
              <a:t>C(N(=O)=O)N(=O)=O</a:t>
            </a:r>
          </a:p>
          <a:p>
            <a:r>
              <a:rPr lang="en-US" sz="1100" dirty="0"/>
              <a:t>O(N(=O)=O)N(=O)=O</a:t>
            </a:r>
          </a:p>
          <a:p>
            <a:r>
              <a:rPr lang="en-US" sz="1100" dirty="0"/>
              <a:t>C(F)C(=O)N(=O)</a:t>
            </a:r>
          </a:p>
          <a:p>
            <a:r>
              <a:rPr lang="en-US" sz="1100" dirty="0"/>
              <a:t>C(N(=O)=O)CN(N(=O)=O)C</a:t>
            </a:r>
          </a:p>
          <a:p>
            <a:r>
              <a:rPr lang="en-US" sz="1100" dirty="0"/>
              <a:t>….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F8D5B9-5E9C-B443-BD1C-7A7A8724992B}"/>
              </a:ext>
            </a:extLst>
          </p:cNvPr>
          <p:cNvCxnSpPr>
            <a:cxnSpLocks/>
            <a:stCxn id="5" idx="1"/>
            <a:endCxn id="25" idx="3"/>
          </p:cNvCxnSpPr>
          <p:nvPr/>
        </p:nvCxnSpPr>
        <p:spPr>
          <a:xfrm flipH="1">
            <a:off x="3009293" y="2570824"/>
            <a:ext cx="3454842" cy="1212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ECA083-E497-134C-85B0-CDC6E7447702}"/>
              </a:ext>
            </a:extLst>
          </p:cNvPr>
          <p:cNvSpPr txBox="1"/>
          <p:nvPr/>
        </p:nvSpPr>
        <p:spPr>
          <a:xfrm>
            <a:off x="2313272" y="1089997"/>
            <a:ext cx="1812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rewards for good properties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1DF212-ADC9-CE4F-BEE3-CAE70D14C477}"/>
              </a:ext>
            </a:extLst>
          </p:cNvPr>
          <p:cNvSpPr txBox="1"/>
          <p:nvPr/>
        </p:nvSpPr>
        <p:spPr>
          <a:xfrm>
            <a:off x="4495346" y="1306598"/>
            <a:ext cx="2246648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Objective property predicting module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A5273D4-253B-B041-8916-4551917C8343}"/>
              </a:ext>
            </a:extLst>
          </p:cNvPr>
          <p:cNvCxnSpPr>
            <a:cxnSpLocks/>
            <a:stCxn id="25" idx="3"/>
            <a:endCxn id="27" idx="2"/>
          </p:cNvCxnSpPr>
          <p:nvPr/>
        </p:nvCxnSpPr>
        <p:spPr>
          <a:xfrm flipV="1">
            <a:off x="3009293" y="1952929"/>
            <a:ext cx="2609377" cy="630017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C64C510-4B81-E548-A140-CAB40C8DA841}"/>
              </a:ext>
            </a:extLst>
          </p:cNvPr>
          <p:cNvCxnSpPr>
            <a:cxnSpLocks/>
            <a:stCxn id="27" idx="1"/>
            <a:endCxn id="9" idx="0"/>
          </p:cNvCxnSpPr>
          <p:nvPr/>
        </p:nvCxnSpPr>
        <p:spPr>
          <a:xfrm rot="10800000" flipV="1">
            <a:off x="1896398" y="1629763"/>
            <a:ext cx="2598948" cy="349777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C2823DC-86CC-1A42-B297-EB69F3B9B3DA}"/>
              </a:ext>
            </a:extLst>
          </p:cNvPr>
          <p:cNvSpPr/>
          <p:nvPr/>
        </p:nvSpPr>
        <p:spPr>
          <a:xfrm>
            <a:off x="3260558" y="5495253"/>
            <a:ext cx="583657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111111"/>
                </a:solidFill>
              </a:rPr>
              <a:t>Sanchez-</a:t>
            </a:r>
            <a:r>
              <a:rPr lang="en-US" sz="1700" dirty="0" err="1">
                <a:solidFill>
                  <a:srgbClr val="111111"/>
                </a:solidFill>
              </a:rPr>
              <a:t>Lengeling</a:t>
            </a:r>
            <a:r>
              <a:rPr lang="en-US" sz="1700" dirty="0">
                <a:solidFill>
                  <a:srgbClr val="111111"/>
                </a:solidFill>
              </a:rPr>
              <a:t>, </a:t>
            </a:r>
            <a:r>
              <a:rPr lang="en-US" sz="1700" dirty="0" err="1">
                <a:solidFill>
                  <a:srgbClr val="111111"/>
                </a:solidFill>
              </a:rPr>
              <a:t>Aspuru-Guzik</a:t>
            </a:r>
            <a:r>
              <a:rPr lang="en-US" sz="1700" dirty="0">
                <a:solidFill>
                  <a:srgbClr val="111111"/>
                </a:solidFill>
              </a:rPr>
              <a:t>, et al. 2018, </a:t>
            </a:r>
            <a:r>
              <a:rPr lang="en-US" sz="1700" dirty="0"/>
              <a:t>chemrxiv:5309668</a:t>
            </a:r>
            <a:endParaRPr lang="en-US" sz="1700" dirty="0">
              <a:solidFill>
                <a:srgbClr val="111111"/>
              </a:solidFill>
            </a:endParaRPr>
          </a:p>
          <a:p>
            <a:r>
              <a:rPr lang="en-US" sz="1700" dirty="0">
                <a:solidFill>
                  <a:srgbClr val="111111"/>
                </a:solidFill>
              </a:rPr>
              <a:t>Guimaraes, </a:t>
            </a:r>
            <a:r>
              <a:rPr lang="en-US" sz="1700" dirty="0" err="1">
                <a:solidFill>
                  <a:srgbClr val="111111"/>
                </a:solidFill>
              </a:rPr>
              <a:t>Aspuru-Guzik</a:t>
            </a:r>
            <a:r>
              <a:rPr lang="en-US" sz="1700" dirty="0">
                <a:solidFill>
                  <a:srgbClr val="111111"/>
                </a:solidFill>
              </a:rPr>
              <a:t>, et al. 2017, arxiv:1705.10843v3</a:t>
            </a:r>
          </a:p>
        </p:txBody>
      </p:sp>
    </p:spTree>
    <p:extLst>
      <p:ext uri="{BB962C8B-B14F-4D97-AF65-F5344CB8AC3E}">
        <p14:creationId xmlns:p14="http://schemas.microsoft.com/office/powerpoint/2010/main" val="380236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55362" y="190225"/>
            <a:ext cx="4656337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Overview of our grant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27035-B3D9-454A-8E81-2CA78CE86A4C}"/>
              </a:ext>
            </a:extLst>
          </p:cNvPr>
          <p:cNvSpPr txBox="1"/>
          <p:nvPr/>
        </p:nvSpPr>
        <p:spPr>
          <a:xfrm>
            <a:off x="235131" y="2088908"/>
            <a:ext cx="7850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Thrust 1: Dataset construction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Build dataset on energetic molecules and properties (finished 8/17)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Identify design heuristics by searching literature and by interviewing subject matter experts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B9B48-EE23-D847-B76E-B14C7711E3AC}"/>
              </a:ext>
            </a:extLst>
          </p:cNvPr>
          <p:cNvSpPr txBox="1"/>
          <p:nvPr/>
        </p:nvSpPr>
        <p:spPr>
          <a:xfrm>
            <a:off x="235131" y="1078504"/>
            <a:ext cx="799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</a:t>
            </a:r>
          </a:p>
          <a:p>
            <a:r>
              <a:rPr lang="en-US" sz="1500" b="1" dirty="0"/>
              <a:t>To accelerate the discovery of new energetic (explosive) molecules by using machine learning methods instead of traditional physics-based simulation for screening.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C30BFD-1A71-514F-9327-7EBFB1DB3C68}"/>
              </a:ext>
            </a:extLst>
          </p:cNvPr>
          <p:cNvSpPr txBox="1"/>
          <p:nvPr/>
        </p:nvSpPr>
        <p:spPr>
          <a:xfrm>
            <a:off x="235131" y="3114036"/>
            <a:ext cx="7132321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Thrust 2: Machine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Machine learning for property prediction (finished 1/18)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Interpretation of machine learning models (finished 4/18)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(extra) Generative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Perform quantum &amp; thermochemical simulations to test newly generated molecules, use outputs from simulations as new training data.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12A956-BBE4-1F47-AA95-A8EDC69EA9FC}"/>
              </a:ext>
            </a:extLst>
          </p:cNvPr>
          <p:cNvSpPr txBox="1"/>
          <p:nvPr/>
        </p:nvSpPr>
        <p:spPr>
          <a:xfrm>
            <a:off x="235131" y="4821294"/>
            <a:ext cx="74197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Thrust 3: Natural Language Processing (“semantic discovery”)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Ingest pdfs and book scans to ASCII text, extract sentences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Identify chemical names (named entity recognition)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Test word embeddings (word2vec, </a:t>
            </a:r>
            <a:r>
              <a:rPr lang="en-US" sz="1500" dirty="0" err="1"/>
              <a:t>GloVe</a:t>
            </a:r>
            <a:r>
              <a:rPr lang="en-US" sz="1500" dirty="0"/>
              <a:t>, functional embedding)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Use word embeddings to associate chemicals with properties and functionalities. Build a “recommender system” for molecules.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986BC91E-BD8C-0F40-BD47-7A6534608F80}"/>
              </a:ext>
            </a:extLst>
          </p:cNvPr>
          <p:cNvSpPr/>
          <p:nvPr/>
        </p:nvSpPr>
        <p:spPr>
          <a:xfrm>
            <a:off x="95534" y="3398294"/>
            <a:ext cx="7990375" cy="750626"/>
          </a:xfrm>
          <a:prstGeom prst="frame">
            <a:avLst>
              <a:gd name="adj1" fmla="val 0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68FBE33-795A-9545-8E1C-DD3AD21D5C74}"/>
              </a:ext>
            </a:extLst>
          </p:cNvPr>
          <p:cNvSpPr/>
          <p:nvPr/>
        </p:nvSpPr>
        <p:spPr>
          <a:xfrm>
            <a:off x="95534" y="2387422"/>
            <a:ext cx="7990375" cy="231057"/>
          </a:xfrm>
          <a:prstGeom prst="frame">
            <a:avLst>
              <a:gd name="adj1" fmla="val 2500"/>
            </a:avLst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405BE-4FA4-B347-AAFF-D7649E0EE9B5}"/>
              </a:ext>
            </a:extLst>
          </p:cNvPr>
          <p:cNvSpPr txBox="1"/>
          <p:nvPr/>
        </p:nvSpPr>
        <p:spPr>
          <a:xfrm>
            <a:off x="8060174" y="2845198"/>
            <a:ext cx="1058091" cy="369332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My focus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881004-8ECF-6D4B-8D9E-82E2E047486F}"/>
              </a:ext>
            </a:extLst>
          </p:cNvPr>
          <p:cNvCxnSpPr>
            <a:cxnSpLocks/>
            <a:stCxn id="3" idx="0"/>
            <a:endCxn id="10" idx="3"/>
          </p:cNvCxnSpPr>
          <p:nvPr/>
        </p:nvCxnSpPr>
        <p:spPr>
          <a:xfrm flipH="1" flipV="1">
            <a:off x="8085909" y="2502951"/>
            <a:ext cx="503311" cy="34224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0AE38C-5FF5-9646-B5FA-29C0675FD3B9}"/>
              </a:ext>
            </a:extLst>
          </p:cNvPr>
          <p:cNvCxnSpPr>
            <a:cxnSpLocks/>
            <a:stCxn id="3" idx="2"/>
            <a:endCxn id="2" idx="3"/>
          </p:cNvCxnSpPr>
          <p:nvPr/>
        </p:nvCxnSpPr>
        <p:spPr>
          <a:xfrm flipH="1">
            <a:off x="8085909" y="3214530"/>
            <a:ext cx="503311" cy="55907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710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6982A8A-131C-D847-BBDC-E34036BFB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50133" r="25940" b="14584"/>
          <a:stretch/>
        </p:blipFill>
        <p:spPr>
          <a:xfrm>
            <a:off x="133451" y="5230015"/>
            <a:ext cx="5303378" cy="12379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AF42FE5-5E84-364C-A22C-FEE8A1C35A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17108" r="24762" b="51636"/>
          <a:stretch/>
        </p:blipFill>
        <p:spPr>
          <a:xfrm>
            <a:off x="133451" y="4282658"/>
            <a:ext cx="5647999" cy="114562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BFAFE83-CE2A-2542-A93E-F85B79D08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6616" y="175792"/>
            <a:ext cx="5473830" cy="9026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ORGANIC GAN</a:t>
            </a:r>
            <a:br>
              <a:rPr lang="en-US" altLang="en-US" sz="3200" dirty="0">
                <a:ea typeface="MS PGothic" panose="020B0600070205080204" pitchFamily="34" charset="-128"/>
              </a:rPr>
            </a:br>
            <a:r>
              <a:rPr lang="en-US" altLang="en-US" sz="3200" dirty="0">
                <a:ea typeface="MS PGothic" panose="020B0600070205080204" pitchFamily="34" charset="-128"/>
              </a:rPr>
              <a:t>Initial results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144491-0CB1-4147-8BA0-428DCE5C0D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9" t="14790" r="63862" b="64670"/>
          <a:stretch/>
        </p:blipFill>
        <p:spPr>
          <a:xfrm>
            <a:off x="6441650" y="5053736"/>
            <a:ext cx="1969880" cy="14391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5DCF68-6CF9-314B-A9ED-DC425FF19EEE}"/>
              </a:ext>
            </a:extLst>
          </p:cNvPr>
          <p:cNvSpPr txBox="1"/>
          <p:nvPr/>
        </p:nvSpPr>
        <p:spPr>
          <a:xfrm>
            <a:off x="0" y="1181233"/>
            <a:ext cx="57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on 580 organic (</a:t>
            </a:r>
            <a:r>
              <a:rPr lang="en-US" dirty="0" err="1"/>
              <a:t>CNOHFCl</a:t>
            </a:r>
            <a:r>
              <a:rPr lang="en-US" dirty="0"/>
              <a:t>) energetic molecules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3BB5AD-5DCC-D948-8284-D0BB8377D2A9}"/>
              </a:ext>
            </a:extLst>
          </p:cNvPr>
          <p:cNvSpPr txBox="1"/>
          <p:nvPr/>
        </p:nvSpPr>
        <p:spPr>
          <a:xfrm>
            <a:off x="11531" y="1527049"/>
            <a:ext cx="326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Epoch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C2B21B-3B87-0C4A-B861-90BA8D3F5570}"/>
              </a:ext>
            </a:extLst>
          </p:cNvPr>
          <p:cNvSpPr txBox="1"/>
          <p:nvPr/>
        </p:nvSpPr>
        <p:spPr>
          <a:xfrm>
            <a:off x="11531" y="3922605"/>
            <a:ext cx="326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Epoch 48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9F6D3EF-FAED-2E42-B896-3AEA0C418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4" t="54244" r="20840" b="13755"/>
          <a:stretch/>
        </p:blipFill>
        <p:spPr>
          <a:xfrm>
            <a:off x="45059" y="2792350"/>
            <a:ext cx="5391770" cy="11704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E843BB9-99E9-4547-9471-F874C29843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4" t="15184" r="18133" b="56535"/>
          <a:stretch/>
        </p:blipFill>
        <p:spPr>
          <a:xfrm>
            <a:off x="11531" y="1826676"/>
            <a:ext cx="5639272" cy="103440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F97DC74-49A7-0741-8A0D-6DC1C3DB332C}"/>
              </a:ext>
            </a:extLst>
          </p:cNvPr>
          <p:cNvSpPr txBox="1"/>
          <p:nvPr/>
        </p:nvSpPr>
        <p:spPr>
          <a:xfrm>
            <a:off x="6441650" y="4291937"/>
            <a:ext cx="207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all of the ones generated</a:t>
            </a:r>
          </a:p>
          <a:p>
            <a:r>
              <a:rPr lang="en-US" dirty="0"/>
              <a:t>are synthesizable!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B08C7-EDD7-8F4A-B7E8-792518678D1B}"/>
              </a:ext>
            </a:extLst>
          </p:cNvPr>
          <p:cNvSpPr txBox="1"/>
          <p:nvPr/>
        </p:nvSpPr>
        <p:spPr>
          <a:xfrm>
            <a:off x="6389409" y="1567564"/>
            <a:ext cx="2593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rewards for variety (avg. in group distances)</a:t>
            </a:r>
          </a:p>
          <a:p>
            <a:r>
              <a:rPr lang="en-US" dirty="0"/>
              <a:t>and diversity (avg. distance to random sample of training data)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C74DE2-1B97-B34D-B884-78C8CE4DB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059" y="3538930"/>
            <a:ext cx="2151472" cy="5111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747C06-8409-E34F-93CD-B3049F0DD5BB}"/>
              </a:ext>
            </a:extLst>
          </p:cNvPr>
          <p:cNvSpPr txBox="1"/>
          <p:nvPr/>
        </p:nvSpPr>
        <p:spPr>
          <a:xfrm>
            <a:off x="6389409" y="3172968"/>
            <a:ext cx="339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Jaccard / </a:t>
            </a:r>
            <a:r>
              <a:rPr lang="en-US" dirty="0" err="1"/>
              <a:t>Tanimoto</a:t>
            </a:r>
            <a:r>
              <a:rPr lang="en-US" dirty="0"/>
              <a:t> distance </a:t>
            </a:r>
          </a:p>
        </p:txBody>
      </p:sp>
    </p:spTree>
    <p:extLst>
      <p:ext uri="{BB962C8B-B14F-4D97-AF65-F5344CB8AC3E}">
        <p14:creationId xmlns:p14="http://schemas.microsoft.com/office/powerpoint/2010/main" val="388045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9884FD4-FBD0-F645-821F-BBBA87ECC98F}"/>
              </a:ext>
            </a:extLst>
          </p:cNvPr>
          <p:cNvSpPr txBox="1">
            <a:spLocks/>
          </p:cNvSpPr>
          <p:nvPr/>
        </p:nvSpPr>
        <p:spPr>
          <a:xfrm>
            <a:off x="2189388" y="111201"/>
            <a:ext cx="4337901" cy="90261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altLang="en-US" sz="1800" dirty="0">
              <a:ea typeface="MS PGothic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2593B-2FB8-114F-BA32-5B62E7D5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99" y="2000442"/>
            <a:ext cx="4709822" cy="4018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4AED17-4195-9E49-AA51-CE34787535A0}"/>
              </a:ext>
            </a:extLst>
          </p:cNvPr>
          <p:cNvSpPr txBox="1"/>
          <p:nvPr/>
        </p:nvSpPr>
        <p:spPr>
          <a:xfrm>
            <a:off x="2951425" y="270121"/>
            <a:ext cx="4010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“Molecular Tinder”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056BC7-296C-8645-B4C0-361AAB76B4FB}"/>
              </a:ext>
            </a:extLst>
          </p:cNvPr>
          <p:cNvSpPr/>
          <p:nvPr/>
        </p:nvSpPr>
        <p:spPr>
          <a:xfrm>
            <a:off x="1328675" y="6019302"/>
            <a:ext cx="7048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R. Gómez-</a:t>
            </a:r>
            <a:r>
              <a:rPr lang="en-US" sz="1200" dirty="0" err="1">
                <a:solidFill>
                  <a:srgbClr val="000000"/>
                </a:solidFill>
                <a:latin typeface="Helvetica" pitchFamily="2" charset="0"/>
              </a:rPr>
              <a:t>Bombarelli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 et al., Design of efficient molecular organic light-emitting diodes by a high-throughput virtual screening and experimental approach, </a:t>
            </a:r>
            <a:r>
              <a:rPr lang="en-US" sz="1200" i="1" dirty="0">
                <a:solidFill>
                  <a:srgbClr val="000000"/>
                </a:solidFill>
                <a:latin typeface="Helvetica" pitchFamily="2" charset="0"/>
              </a:rPr>
              <a:t>Nat. Mater.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 15, p. 1120-1127, 2016. 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62CCB-435C-2844-94DF-88F9237F0855}"/>
              </a:ext>
            </a:extLst>
          </p:cNvPr>
          <p:cNvSpPr txBox="1"/>
          <p:nvPr/>
        </p:nvSpPr>
        <p:spPr>
          <a:xfrm>
            <a:off x="1058424" y="1046335"/>
            <a:ext cx="7588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Allows subject matter experts to be part of screening pipeline and train deep learning models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1F7B9EC-E6A4-974C-80EA-B064A13C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2492C5-6D05-B34C-ACB8-DB8FEA44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</p:spTree>
    <p:extLst>
      <p:ext uri="{BB962C8B-B14F-4D97-AF65-F5344CB8AC3E}">
        <p14:creationId xmlns:p14="http://schemas.microsoft.com/office/powerpoint/2010/main" val="4247842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4611FD6-8FB7-034A-B058-1B6DB53C51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5033" y="218364"/>
            <a:ext cx="5473830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Summary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0920FF-6294-8D4D-8482-C719D0E48639}"/>
              </a:ext>
            </a:extLst>
          </p:cNvPr>
          <p:cNvSpPr/>
          <p:nvPr/>
        </p:nvSpPr>
        <p:spPr>
          <a:xfrm>
            <a:off x="-15485" y="4363376"/>
            <a:ext cx="91980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Our paper: </a:t>
            </a:r>
            <a:endParaRPr lang="en-US" b="1" dirty="0">
              <a:solidFill>
                <a:srgbClr val="000000"/>
              </a:solidFill>
              <a:latin typeface="Open Sans"/>
            </a:endParaRPr>
          </a:p>
          <a:p>
            <a:r>
              <a:rPr lang="en-US" sz="1400" dirty="0">
                <a:solidFill>
                  <a:srgbClr val="000000"/>
                </a:solidFill>
                <a:latin typeface="Open Sans"/>
              </a:rPr>
              <a:t>D. C. Elton, Z. </a:t>
            </a:r>
            <a:r>
              <a:rPr lang="en-US" sz="1400" dirty="0" err="1">
                <a:solidFill>
                  <a:srgbClr val="000000"/>
                </a:solidFill>
                <a:latin typeface="Open Sans"/>
              </a:rPr>
              <a:t>Boukouvalas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, M. S. </a:t>
            </a:r>
            <a:r>
              <a:rPr lang="en-US" sz="1400" dirty="0" err="1">
                <a:solidFill>
                  <a:srgbClr val="000000"/>
                </a:solidFill>
                <a:latin typeface="Open Sans"/>
              </a:rPr>
              <a:t>Butrico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, M. D. </a:t>
            </a:r>
            <a:r>
              <a:rPr lang="en-US" sz="1400" dirty="0" err="1">
                <a:solidFill>
                  <a:srgbClr val="000000"/>
                </a:solidFill>
                <a:latin typeface="Open Sans"/>
              </a:rPr>
              <a:t>Fuge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, and P. W. Chung, “Applying machine learning techniques to predict the properties of energetic materials” accepted in </a:t>
            </a:r>
            <a:r>
              <a:rPr lang="en-US" sz="1400" i="1" dirty="0">
                <a:solidFill>
                  <a:srgbClr val="000000"/>
                </a:solidFill>
                <a:latin typeface="Open Sans"/>
              </a:rPr>
              <a:t>Scientific Reports, 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2018 (</a:t>
            </a:r>
            <a:r>
              <a:rPr lang="en-US" sz="1400" dirty="0">
                <a:solidFill>
                  <a:srgbClr val="0077CC"/>
                </a:solidFill>
                <a:latin typeface="Open Sans"/>
              </a:rPr>
              <a:t>arXiv:1801.04900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)</a:t>
            </a:r>
          </a:p>
          <a:p>
            <a:r>
              <a:rPr lang="en-US" b="1" dirty="0">
                <a:solidFill>
                  <a:srgbClr val="000000"/>
                </a:solidFill>
                <a:latin typeface="Open Sans"/>
              </a:rPr>
              <a:t>Upcoming paper in the 2018 Detonation Symposium (collaboration with ARL) </a:t>
            </a:r>
          </a:p>
          <a:p>
            <a:r>
              <a:rPr lang="en-US" sz="1400" dirty="0">
                <a:solidFill>
                  <a:srgbClr val="000000"/>
                </a:solidFill>
                <a:latin typeface="Open Sans"/>
              </a:rPr>
              <a:t>B. C. Barnes, D. C. Elton, Z. </a:t>
            </a:r>
            <a:r>
              <a:rPr lang="en-US" sz="1400" dirty="0" err="1">
                <a:solidFill>
                  <a:srgbClr val="000000"/>
                </a:solidFill>
                <a:latin typeface="Open Sans"/>
              </a:rPr>
              <a:t>Boukouvalas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, D. E. Taylor, W. D. Mattson, M. D. </a:t>
            </a:r>
            <a:r>
              <a:rPr lang="en-US" sz="1400" dirty="0" err="1">
                <a:solidFill>
                  <a:srgbClr val="000000"/>
                </a:solidFill>
                <a:latin typeface="Open Sans"/>
              </a:rPr>
              <a:t>Fuge</a:t>
            </a:r>
            <a:r>
              <a:rPr lang="en-US" sz="1400" dirty="0">
                <a:solidFill>
                  <a:srgbClr val="000000"/>
                </a:solidFill>
                <a:latin typeface="Open Sans"/>
              </a:rPr>
              <a:t>, and P. W. Chung, “Machine Learning and Discovery for Energetic Materials”, in 16th International Detonation Symposium, Cambridge MD, USA, July 2018. </a:t>
            </a:r>
          </a:p>
          <a:p>
            <a:r>
              <a:rPr lang="en-US" b="1" dirty="0">
                <a:solidFill>
                  <a:srgbClr val="000000"/>
                </a:solidFill>
                <a:latin typeface="Open Sans"/>
              </a:rPr>
              <a:t>Open Source Python </a:t>
            </a:r>
            <a:r>
              <a:rPr lang="en-US" b="1" i="1" dirty="0">
                <a:solidFill>
                  <a:srgbClr val="000000"/>
                </a:solidFill>
                <a:latin typeface="Open Sans"/>
              </a:rPr>
              <a:t>Molecular Machine Learning Toolkit</a:t>
            </a:r>
          </a:p>
          <a:p>
            <a:r>
              <a:rPr lang="en-US" dirty="0">
                <a:solidFill>
                  <a:srgbClr val="000000"/>
                </a:solidFill>
                <a:latin typeface="Open Sans"/>
              </a:rPr>
              <a:t>https://github.com/delton137/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mmltoolkit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C993C-4282-9E43-84CE-FBA2C2812057}"/>
              </a:ext>
            </a:extLst>
          </p:cNvPr>
          <p:cNvSpPr/>
          <p:nvPr/>
        </p:nvSpPr>
        <p:spPr>
          <a:xfrm>
            <a:off x="26079" y="1086353"/>
            <a:ext cx="89663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presented a proof of principle that machine learning for property prediction and classification is feasible starting with  small dataset of energetic materials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showed how how feature ranking can illuminate structure-property 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showed initial efforts towards molecular generation and how it might be incorporated into a screening pipeline </a:t>
            </a:r>
            <a:endParaRPr lang="en-US" sz="2000" dirty="0"/>
          </a:p>
        </p:txBody>
      </p:sp>
      <p:grpSp>
        <p:nvGrpSpPr>
          <p:cNvPr id="13" name="Group 16">
            <a:extLst>
              <a:ext uri="{FF2B5EF4-FFF2-40B4-BE49-F238E27FC236}">
                <a16:creationId xmlns:a16="http://schemas.microsoft.com/office/drawing/2014/main" id="{C03A3C07-8CA9-7942-9A6C-8223101880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68035" y="3359783"/>
            <a:ext cx="2587650" cy="669155"/>
            <a:chOff x="0" y="0"/>
            <a:chExt cx="2181225" cy="6064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BBCA46-7986-3944-A0A0-A3B2E559E4B3}"/>
                </a:ext>
              </a:extLst>
            </p:cNvPr>
            <p:cNvSpPr/>
            <p:nvPr/>
          </p:nvSpPr>
          <p:spPr>
            <a:xfrm>
              <a:off x="0" y="0"/>
              <a:ext cx="2181225" cy="6064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31" descr="ETC logo.jpg">
              <a:extLst>
                <a:ext uri="{FF2B5EF4-FFF2-40B4-BE49-F238E27FC236}">
                  <a16:creationId xmlns:a16="http://schemas.microsoft.com/office/drawing/2014/main" id="{5C5AF2B1-77B7-A94B-B916-2980650A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0" y="44450"/>
              <a:ext cx="2089150" cy="4953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86B9883-4727-5D48-A04F-D39AC5511413}"/>
              </a:ext>
            </a:extLst>
          </p:cNvPr>
          <p:cNvSpPr/>
          <p:nvPr/>
        </p:nvSpPr>
        <p:spPr>
          <a:xfrm>
            <a:off x="-488230" y="3382004"/>
            <a:ext cx="6176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612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Office of Naval Research (N00014-17-1-2108)</a:t>
            </a:r>
          </a:p>
          <a:p>
            <a:pPr marL="74612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Energetics Technology Center (2044-001)</a:t>
            </a:r>
          </a:p>
          <a:p>
            <a:pPr marL="74612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Center for Engineering Concepts Development (CECD)</a:t>
            </a:r>
          </a:p>
        </p:txBody>
      </p:sp>
      <p:pic>
        <p:nvPicPr>
          <p:cNvPr id="17" name="Picture 2" descr="Image result for onr logo">
            <a:extLst>
              <a:ext uri="{FF2B5EF4-FFF2-40B4-BE49-F238E27FC236}">
                <a16:creationId xmlns:a16="http://schemas.microsoft.com/office/drawing/2014/main" id="{B657275C-BEF1-6747-8B83-6DEC9D68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90" y="3310718"/>
            <a:ext cx="2156924" cy="73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A7A29A-688E-A848-8FA0-A563D2E08D6C}"/>
              </a:ext>
            </a:extLst>
          </p:cNvPr>
          <p:cNvSpPr/>
          <p:nvPr/>
        </p:nvSpPr>
        <p:spPr>
          <a:xfrm>
            <a:off x="26079" y="3110011"/>
            <a:ext cx="1948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Acknowledgments</a:t>
            </a:r>
            <a:endParaRPr lang="en-US" b="1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41804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BFAFE83-CE2A-2542-A93E-F85B79D08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6616" y="0"/>
            <a:ext cx="5473830" cy="9026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Molecular autoencoder</a:t>
            </a:r>
            <a:br>
              <a:rPr lang="en-US" altLang="en-US" sz="3200" dirty="0">
                <a:ea typeface="MS PGothic" panose="020B0600070205080204" pitchFamily="34" charset="-128"/>
              </a:rPr>
            </a:br>
            <a:r>
              <a:rPr lang="en-US" altLang="en-US" sz="3200" dirty="0">
                <a:ea typeface="MS PGothic" panose="020B0600070205080204" pitchFamily="34" charset="-128"/>
              </a:rPr>
              <a:t>Prior work at Harvard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C0E74-2285-9648-AA9B-ABC5A7A5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0" y="2085689"/>
            <a:ext cx="8375904" cy="2838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C299A2-D85B-844F-B263-5066E8972801}"/>
              </a:ext>
            </a:extLst>
          </p:cNvPr>
          <p:cNvSpPr/>
          <p:nvPr/>
        </p:nvSpPr>
        <p:spPr>
          <a:xfrm>
            <a:off x="375186" y="5034164"/>
            <a:ext cx="86834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Results from Gómez-</a:t>
            </a:r>
            <a:r>
              <a:rPr lang="en-US" sz="1600" dirty="0" err="1"/>
              <a:t>Bombarelli</a:t>
            </a:r>
            <a:r>
              <a:rPr lang="en-US" sz="1600" dirty="0"/>
              <a:t> et al. </a:t>
            </a:r>
            <a:r>
              <a:rPr lang="en-US" sz="1600" i="1" dirty="0"/>
              <a:t>ACS Cent. Sci., </a:t>
            </a:r>
            <a:r>
              <a:rPr lang="en-US" sz="1600" dirty="0"/>
              <a:t>(2018)  10.1021/acscentsci.7b00572</a:t>
            </a:r>
          </a:p>
          <a:p>
            <a:r>
              <a:rPr lang="en-US" sz="1600" dirty="0" err="1"/>
              <a:t>Aspuru-Guzik</a:t>
            </a:r>
            <a:r>
              <a:rPr lang="en-US" sz="1600" dirty="0"/>
              <a:t> group, Harvard.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2A6BB-52C2-CC44-B496-D65DB48D1554}"/>
              </a:ext>
            </a:extLst>
          </p:cNvPr>
          <p:cNvSpPr txBox="1"/>
          <p:nvPr/>
        </p:nvSpPr>
        <p:spPr>
          <a:xfrm>
            <a:off x="375186" y="1272758"/>
            <a:ext cx="8156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Optimization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Quantitative Estimation of Drug-likeness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Synthetic accessibility score </a:t>
            </a:r>
            <a:r>
              <a:rPr lang="en-US" dirty="0"/>
              <a:t>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5261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57627" y="234030"/>
            <a:ext cx="4337901" cy="5165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My background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4DD91F-3783-BF4D-A56B-94D32F7D3034}"/>
              </a:ext>
            </a:extLst>
          </p:cNvPr>
          <p:cNvSpPr/>
          <p:nvPr/>
        </p:nvSpPr>
        <p:spPr>
          <a:xfrm>
            <a:off x="184244" y="4095046"/>
            <a:ext cx="81954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D. C. Elton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M. Fritz, and M.-V Fernández-Serra. “Using a monomer potential energy surface to perform approximate path integral molecular dynamics simulation of ab-initio water at near-zero added cost” (</a:t>
            </a:r>
            <a:r>
              <a:rPr lang="en-US" sz="1400" dirty="0">
                <a:solidFill>
                  <a:srgbClr val="0077CC"/>
                </a:solidFill>
                <a:latin typeface="Times New Roman" panose="02020603050405020304" pitchFamily="18" charset="0"/>
                <a:hlinkClick r:id="rId3"/>
              </a:rPr>
              <a:t>arXiv:1803.05740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), 2018</a:t>
            </a:r>
          </a:p>
          <a:p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D.C. Elton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 “</a:t>
            </a:r>
            <a:r>
              <a:rPr lang="en-US" sz="1400" dirty="0">
                <a:solidFill>
                  <a:srgbClr val="0077CC"/>
                </a:solidFill>
                <a:latin typeface="Times New Roman" panose="02020603050405020304" pitchFamily="18" charset="0"/>
              </a:rPr>
              <a:t>The microscopic origin of the Debye relaxation in liquid water and fitting the high frequency excess response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”  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Phys. Chem. Chem. Phys.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 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19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18739 (2017)</a:t>
            </a:r>
          </a:p>
          <a:p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D.C. Elton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 and M.-V Fernández-Serra. “</a:t>
            </a:r>
            <a:r>
              <a:rPr lang="en-US" sz="1400" dirty="0">
                <a:solidFill>
                  <a:srgbClr val="0077CC"/>
                </a:solidFill>
                <a:latin typeface="Times New Roman" panose="02020603050405020304" pitchFamily="18" charset="0"/>
              </a:rPr>
              <a:t>The hydrogen bond network of water supports propagating optical phonon-like</a:t>
            </a:r>
            <a:r>
              <a:rPr lang="en-US" sz="1400" dirty="0">
                <a:solidFill>
                  <a:srgbClr val="0077CC"/>
                </a:solidFill>
                <a:latin typeface="Times New Roman" panose="02020603050405020304" pitchFamily="18" charset="0"/>
                <a:hlinkClick r:id="rId4"/>
              </a:rPr>
              <a:t> modes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” 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Nat. Comm.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10913 (2016)  </a:t>
            </a:r>
          </a:p>
          <a:p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D.C. Elton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 and M.-V Fernández-Serra. “</a:t>
            </a:r>
            <a:r>
              <a:rPr lang="en-US" sz="1400" dirty="0">
                <a:solidFill>
                  <a:srgbClr val="0077CC"/>
                </a:solidFill>
                <a:latin typeface="Times New Roman" panose="02020603050405020304" pitchFamily="18" charset="0"/>
              </a:rPr>
              <a:t>Polar nanoregions in water – a study of the dielectric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r>
              <a:rPr lang="en-US" sz="1400" dirty="0">
                <a:solidFill>
                  <a:srgbClr val="0077CC"/>
                </a:solidFill>
                <a:latin typeface="Times New Roman" panose="02020603050405020304" pitchFamily="18" charset="0"/>
                <a:hlinkClick r:id="rId5"/>
              </a:rPr>
              <a:t>properties of </a:t>
            </a:r>
            <a:r>
              <a:rPr lang="en-US" sz="1400" dirty="0">
                <a:solidFill>
                  <a:srgbClr val="0077CC"/>
                </a:solidFill>
                <a:latin typeface="Times New Roman" panose="02020603050405020304" pitchFamily="18" charset="0"/>
              </a:rPr>
              <a:t>TIP4P</a:t>
            </a:r>
            <a:r>
              <a:rPr lang="en-US" sz="1400" dirty="0">
                <a:solidFill>
                  <a:srgbClr val="0077CC"/>
                </a:solidFill>
                <a:latin typeface="Times New Roman" panose="02020603050405020304" pitchFamily="18" charset="0"/>
                <a:hlinkClick r:id="rId5"/>
              </a:rPr>
              <a:t>/2005,TIP4P/2005f and TTM3F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” 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J. Chem. Phys.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 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140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124504 (2014) </a:t>
            </a:r>
            <a:endParaRPr lang="en-US" sz="1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1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351373" y="91630"/>
            <a:ext cx="4656337" cy="9026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UMD-ETC machine learning team 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18A2E-17FC-3641-AC86-16EEF970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50" y="1218189"/>
            <a:ext cx="888137" cy="1337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5D2DAB-D306-DC49-8FDF-B621CDB3AC37}"/>
              </a:ext>
            </a:extLst>
          </p:cNvPr>
          <p:cNvSpPr txBox="1"/>
          <p:nvPr/>
        </p:nvSpPr>
        <p:spPr>
          <a:xfrm>
            <a:off x="5503783" y="3376962"/>
            <a:ext cx="2621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Dr. Ruth M. Doherty</a:t>
            </a:r>
          </a:p>
          <a:p>
            <a:r>
              <a:rPr lang="en-US" sz="1400" dirty="0"/>
              <a:t>Energetic materials </a:t>
            </a:r>
          </a:p>
          <a:p>
            <a:r>
              <a:rPr lang="en-US" sz="1400" dirty="0"/>
              <a:t>chemistry, formulations</a:t>
            </a:r>
            <a:r>
              <a:rPr lang="en-US" sz="14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DC94C0-18AC-5147-98BF-9B7C04DFBB69}"/>
              </a:ext>
            </a:extLst>
          </p:cNvPr>
          <p:cNvSpPr txBox="1"/>
          <p:nvPr/>
        </p:nvSpPr>
        <p:spPr>
          <a:xfrm>
            <a:off x="117720" y="2588930"/>
            <a:ext cx="22662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Prof. Peter W. Chung</a:t>
            </a:r>
            <a:endParaRPr lang="en-US" sz="1400" dirty="0"/>
          </a:p>
          <a:p>
            <a:r>
              <a:rPr lang="en-US" sz="1400" dirty="0"/>
              <a:t>Computational materials science, energetic materials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0EE53C-0132-9C4E-B148-86DD5448A557}"/>
              </a:ext>
            </a:extLst>
          </p:cNvPr>
          <p:cNvSpPr txBox="1"/>
          <p:nvPr/>
        </p:nvSpPr>
        <p:spPr>
          <a:xfrm>
            <a:off x="3135731" y="2614704"/>
            <a:ext cx="2091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Prof. Mark D. </a:t>
            </a:r>
            <a:r>
              <a:rPr lang="en-US" sz="1400" b="1" dirty="0" err="1"/>
              <a:t>Fuge</a:t>
            </a:r>
            <a:endParaRPr lang="en-US" sz="1400" dirty="0"/>
          </a:p>
          <a:p>
            <a:r>
              <a:rPr lang="en-US" sz="1400" dirty="0"/>
              <a:t>Machine learning</a:t>
            </a:r>
          </a:p>
          <a:p>
            <a:r>
              <a:rPr lang="en-US" sz="1400" dirty="0"/>
              <a:t>data-driven design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C54E6-DB14-EA41-9883-44FBF660D58A}"/>
              </a:ext>
            </a:extLst>
          </p:cNvPr>
          <p:cNvSpPr txBox="1"/>
          <p:nvPr/>
        </p:nvSpPr>
        <p:spPr>
          <a:xfrm>
            <a:off x="5503783" y="5622062"/>
            <a:ext cx="20061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Austin Kim </a:t>
            </a:r>
            <a:r>
              <a:rPr lang="en-US" sz="1400" dirty="0"/>
              <a:t>(CS BS, ‘21)</a:t>
            </a:r>
            <a:endParaRPr lang="en-US" sz="1400" b="1" dirty="0"/>
          </a:p>
          <a:p>
            <a:r>
              <a:rPr lang="en-US" sz="1400" dirty="0"/>
              <a:t>Classification </a:t>
            </a:r>
            <a:r>
              <a:rPr lang="en-US" sz="1400" b="1" dirty="0"/>
              <a:t> </a:t>
            </a:r>
          </a:p>
          <a:p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3848E3-7DA9-BC4E-ACEC-806625462B33}"/>
              </a:ext>
            </a:extLst>
          </p:cNvPr>
          <p:cNvSpPr txBox="1"/>
          <p:nvPr/>
        </p:nvSpPr>
        <p:spPr>
          <a:xfrm>
            <a:off x="131738" y="6044802"/>
            <a:ext cx="2680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Dhruv </a:t>
            </a:r>
            <a:r>
              <a:rPr lang="en-US" sz="1400" b="1" dirty="0" err="1"/>
              <a:t>Takhia</a:t>
            </a:r>
            <a:r>
              <a:rPr lang="en-US" sz="1400" b="1" dirty="0"/>
              <a:t> </a:t>
            </a:r>
            <a:r>
              <a:rPr lang="en-US" sz="1400" dirty="0"/>
              <a:t>(Telecomm. MS, ‘19)</a:t>
            </a:r>
            <a:endParaRPr lang="en-US" sz="1400" b="1" dirty="0"/>
          </a:p>
          <a:p>
            <a:r>
              <a:rPr lang="en-US" sz="1400" dirty="0"/>
              <a:t>NLP – word embeddings</a:t>
            </a:r>
          </a:p>
          <a:p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A96946-3DBD-5649-B1D7-1B425DFAC59E}"/>
              </a:ext>
            </a:extLst>
          </p:cNvPr>
          <p:cNvSpPr txBox="1"/>
          <p:nvPr/>
        </p:nvSpPr>
        <p:spPr>
          <a:xfrm>
            <a:off x="3389219" y="5648291"/>
            <a:ext cx="3071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Nischal</a:t>
            </a:r>
            <a:r>
              <a:rPr lang="en-US" sz="1400" b="1" dirty="0"/>
              <a:t> Reddy </a:t>
            </a:r>
            <a:r>
              <a:rPr lang="en-US" sz="1400" dirty="0"/>
              <a:t>(CS BS, ‘18)</a:t>
            </a:r>
            <a:endParaRPr lang="en-US" sz="1400" b="1" dirty="0"/>
          </a:p>
          <a:p>
            <a:r>
              <a:rPr lang="en-US" sz="1400" dirty="0"/>
              <a:t>NLP – word embeddings</a:t>
            </a:r>
          </a:p>
          <a:p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27035-B3D9-454A-8E81-2CA78CE86A4C}"/>
              </a:ext>
            </a:extLst>
          </p:cNvPr>
          <p:cNvSpPr txBox="1"/>
          <p:nvPr/>
        </p:nvSpPr>
        <p:spPr>
          <a:xfrm>
            <a:off x="3384789" y="6055365"/>
            <a:ext cx="2589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Minh Truong </a:t>
            </a:r>
            <a:r>
              <a:rPr lang="en-US" sz="1400" dirty="0"/>
              <a:t>(CS BS, ‘19)</a:t>
            </a:r>
            <a:endParaRPr lang="en-US" sz="1400" b="1" dirty="0"/>
          </a:p>
          <a:p>
            <a:r>
              <a:rPr lang="en-US" sz="1400" dirty="0"/>
              <a:t>NLP – named entity recognition</a:t>
            </a:r>
          </a:p>
          <a:p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C04ED8-883E-1646-8BC9-4ED468E73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685" y="1212154"/>
            <a:ext cx="917235" cy="13818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06DE14-257C-9240-A99E-7F8E94638B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6" r="9371"/>
          <a:stretch/>
        </p:blipFill>
        <p:spPr>
          <a:xfrm>
            <a:off x="5911488" y="2041304"/>
            <a:ext cx="883273" cy="13852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495F47-7DAE-A340-867D-C08E04B9B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310" y="1156812"/>
            <a:ext cx="2674156" cy="6290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346128-CBCD-BA49-B6EF-31AEC6D9197B}"/>
              </a:ext>
            </a:extLst>
          </p:cNvPr>
          <p:cNvSpPr/>
          <p:nvPr/>
        </p:nvSpPr>
        <p:spPr>
          <a:xfrm>
            <a:off x="7394051" y="3377559"/>
            <a:ext cx="162692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Dr. Bill Wilson </a:t>
            </a:r>
          </a:p>
          <a:p>
            <a:r>
              <a:rPr lang="en-US" sz="1400" dirty="0"/>
              <a:t>Energetic materials </a:t>
            </a:r>
          </a:p>
          <a:p>
            <a:r>
              <a:rPr lang="en-US" sz="1400" dirty="0"/>
              <a:t>properties, effects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5857F2-E5BA-0D42-B296-DA353ED0336E}"/>
              </a:ext>
            </a:extLst>
          </p:cNvPr>
          <p:cNvSpPr txBox="1"/>
          <p:nvPr/>
        </p:nvSpPr>
        <p:spPr>
          <a:xfrm>
            <a:off x="110185" y="5633569"/>
            <a:ext cx="3356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 S. </a:t>
            </a:r>
            <a:r>
              <a:rPr lang="en-US" sz="1400" b="1" dirty="0" err="1"/>
              <a:t>Butrico</a:t>
            </a:r>
            <a:r>
              <a:rPr lang="en-US" sz="1400" b="1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MechEng</a:t>
            </a:r>
            <a:r>
              <a:rPr lang="en-US" sz="1400" dirty="0"/>
              <a:t> BS, ‘19)</a:t>
            </a:r>
            <a:endParaRPr lang="en-US" sz="1400" b="1" dirty="0"/>
          </a:p>
          <a:p>
            <a:r>
              <a:rPr lang="en-US" sz="1400" dirty="0"/>
              <a:t>Classification (moving to ARL this summer)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253C0-5C29-8A4D-B5B5-46B9A86D7C97}"/>
              </a:ext>
            </a:extLst>
          </p:cNvPr>
          <p:cNvSpPr txBox="1"/>
          <p:nvPr/>
        </p:nvSpPr>
        <p:spPr>
          <a:xfrm>
            <a:off x="134859" y="4887588"/>
            <a:ext cx="2797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Dr. Daniel Elton </a:t>
            </a:r>
            <a:r>
              <a:rPr lang="en-US" sz="1400" dirty="0"/>
              <a:t>(Ph.D., Physics, ’16) </a:t>
            </a:r>
            <a:endParaRPr lang="en-US" sz="1400" b="1" dirty="0"/>
          </a:p>
          <a:p>
            <a:r>
              <a:rPr lang="en-US" sz="1400" dirty="0"/>
              <a:t>Machine learning </a:t>
            </a:r>
          </a:p>
          <a:p>
            <a:r>
              <a:rPr lang="en-US" sz="1400" dirty="0"/>
              <a:t>regression, generative models </a:t>
            </a:r>
          </a:p>
          <a:p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55612E-31DC-FD47-B888-9FAD768736CF}"/>
              </a:ext>
            </a:extLst>
          </p:cNvPr>
          <p:cNvSpPr txBox="1"/>
          <p:nvPr/>
        </p:nvSpPr>
        <p:spPr>
          <a:xfrm>
            <a:off x="2967451" y="4895662"/>
            <a:ext cx="3296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Dr. </a:t>
            </a:r>
            <a:r>
              <a:rPr lang="en-US" sz="1400" b="1" dirty="0" err="1"/>
              <a:t>Zois</a:t>
            </a:r>
            <a:r>
              <a:rPr lang="en-US" sz="1400" b="1" dirty="0"/>
              <a:t> </a:t>
            </a:r>
            <a:r>
              <a:rPr lang="en-US" sz="1400" b="1" dirty="0" err="1"/>
              <a:t>Boukouvalas</a:t>
            </a:r>
            <a:r>
              <a:rPr lang="en-US" sz="1400" b="1" dirty="0"/>
              <a:t> </a:t>
            </a:r>
            <a:r>
              <a:rPr lang="en-US" sz="1400" dirty="0"/>
              <a:t>(Ph.D., Math, ‘17)</a:t>
            </a:r>
            <a:endParaRPr lang="en-US" sz="1400" b="1" dirty="0"/>
          </a:p>
          <a:p>
            <a:r>
              <a:rPr lang="en-US" sz="1400" dirty="0"/>
              <a:t>Machine learning </a:t>
            </a:r>
          </a:p>
          <a:p>
            <a:r>
              <a:rPr lang="en-US" sz="1400" dirty="0"/>
              <a:t>dimensionality reduction </a:t>
            </a:r>
          </a:p>
          <a:p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8667C0-E32C-FA48-9DA6-E22729CC31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73" t="14599" r="20100" b="-390"/>
          <a:stretch/>
        </p:blipFill>
        <p:spPr>
          <a:xfrm>
            <a:off x="3408415" y="3481488"/>
            <a:ext cx="929504" cy="14351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9255CC-1EB8-F646-8F9A-3E68D630D6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90" t="7848" r="11858"/>
          <a:stretch/>
        </p:blipFill>
        <p:spPr>
          <a:xfrm>
            <a:off x="503669" y="3472659"/>
            <a:ext cx="915897" cy="1452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E57276-677E-0544-98D4-EB29653D06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1" r="11106"/>
          <a:stretch/>
        </p:blipFill>
        <p:spPr>
          <a:xfrm>
            <a:off x="7609668" y="1980908"/>
            <a:ext cx="1030930" cy="1415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EF4C2-7000-9B45-867E-1B3F8467A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1787" y="1269760"/>
            <a:ext cx="1184325" cy="11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/>
        </p:nvPicPr>
        <p:blipFill rotWithShape="1">
          <a:blip r:embed="rId2"/>
          <a:srcRect t="4400"/>
          <a:stretch/>
        </p:blipFill>
        <p:spPr>
          <a:xfrm>
            <a:off x="89722" y="1164711"/>
            <a:ext cx="5455049" cy="2923760"/>
          </a:xfrm>
          <a:prstGeom prst="rect">
            <a:avLst/>
          </a:prstGeom>
          <a:ln>
            <a:noFill/>
          </a:ln>
        </p:spPr>
      </p:pic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189388" y="111201"/>
            <a:ext cx="4337901" cy="9026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Previous modeling of energetic properties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6" name="CustomShape 6"/>
          <p:cNvSpPr/>
          <p:nvPr/>
        </p:nvSpPr>
        <p:spPr>
          <a:xfrm>
            <a:off x="89722" y="6140646"/>
            <a:ext cx="9684702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S. </a:t>
            </a:r>
            <a:r>
              <a:rPr lang="en-US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Zeman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in </a:t>
            </a:r>
            <a:r>
              <a:rPr lang="en-US" sz="14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High Energy Density Materials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(Ed: T. M.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Klapötke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), Springer-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Verlag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 Berlin 2007.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32154" y="1545562"/>
            <a:ext cx="2984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regression only</a:t>
            </a:r>
          </a:p>
          <a:p>
            <a:endParaRPr lang="en-US" dirty="0"/>
          </a:p>
          <a:p>
            <a:r>
              <a:rPr lang="en-US" b="1" dirty="0"/>
              <a:t>Single hand-picked feature used 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Each linear model is restricted to a single compound class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93" y="4249345"/>
            <a:ext cx="3055936" cy="17609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41729" y="4535601"/>
            <a:ext cx="3356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Compound classes differ significantly in structure-property relations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782673" y="4706134"/>
            <a:ext cx="155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Sensitivity measurement</a:t>
            </a:r>
          </a:p>
        </p:txBody>
      </p:sp>
    </p:spTree>
    <p:extLst>
      <p:ext uri="{BB962C8B-B14F-4D97-AF65-F5344CB8AC3E}">
        <p14:creationId xmlns:p14="http://schemas.microsoft.com/office/powerpoint/2010/main" val="168995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98570" y="153186"/>
            <a:ext cx="4337901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Our approach 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6" name="CustomShape 6"/>
          <p:cNvSpPr/>
          <p:nvPr/>
        </p:nvSpPr>
        <p:spPr>
          <a:xfrm>
            <a:off x="5235048" y="2283595"/>
            <a:ext cx="3044160" cy="6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119591" y="3751560"/>
            <a:ext cx="50586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/>
              <a:t>109 molecules, 10 compound classes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DFT &amp; CHEETAH thermochemical code</a:t>
            </a:r>
            <a:r>
              <a:rPr lang="en-US" altLang="en-US" baseline="30000" dirty="0">
                <a:ea typeface="MS PGothic" panose="020B0600070205080204" pitchFamily="34" charset="-128"/>
              </a:rPr>
              <a:t>2</a:t>
            </a:r>
            <a:r>
              <a:rPr lang="en-US" dirty="0"/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b="1" dirty="0"/>
              <a:t>9 properties </a:t>
            </a:r>
            <a:r>
              <a:rPr lang="mr-IN" dirty="0"/>
              <a:t>–</a:t>
            </a:r>
            <a:r>
              <a:rPr lang="en-US" dirty="0"/>
              <a:t> density, heat of formation, explosive energy, shock velocity, particle velocity, sound velocity, detonation pressure, detonation temperature, and TNT equivalent per cc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488" y="1486426"/>
            <a:ext cx="51445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Predict properties over many compound classes with a single model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Test many model types &amp; latest </a:t>
            </a:r>
            <a:r>
              <a:rPr lang="en-US" dirty="0" err="1"/>
              <a:t>featurizations</a:t>
            </a:r>
            <a:r>
              <a:rPr lang="en-US" dirty="0"/>
              <a:t> developed for molecules (last 5 years) 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</p:txBody>
      </p:sp>
      <p:sp>
        <p:nvSpPr>
          <p:cNvPr id="13" name="Rectangle 2"/>
          <p:cNvSpPr txBox="1">
            <a:spLocks/>
          </p:cNvSpPr>
          <p:nvPr/>
        </p:nvSpPr>
        <p:spPr bwMode="auto">
          <a:xfrm>
            <a:off x="90488" y="3074837"/>
            <a:ext cx="7183120" cy="90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400" dirty="0">
                <a:ea typeface="MS PGothic" panose="020B0600070205080204" pitchFamily="34" charset="-128"/>
              </a:rPr>
              <a:t>Property data of Huang &amp; Massa</a:t>
            </a:r>
            <a:r>
              <a:rPr lang="en-US" altLang="en-US" sz="2400" baseline="30000" dirty="0">
                <a:ea typeface="MS PGothic" panose="020B0600070205080204" pitchFamily="34" charset="-128"/>
              </a:rPr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55" y="1785826"/>
            <a:ext cx="1152997" cy="11113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546" y="4513631"/>
            <a:ext cx="1323142" cy="10597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657" y="1783882"/>
            <a:ext cx="1634663" cy="11133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645" y="3241118"/>
            <a:ext cx="1296688" cy="8069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961" y="3071023"/>
            <a:ext cx="1497894" cy="10805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/>
          <a:srcRect t="2798"/>
          <a:stretch/>
        </p:blipFill>
        <p:spPr>
          <a:xfrm>
            <a:off x="7236657" y="4421751"/>
            <a:ext cx="1543791" cy="1072219"/>
          </a:xfrm>
          <a:prstGeom prst="rect">
            <a:avLst/>
          </a:prstGeom>
        </p:spPr>
      </p:pic>
      <p:sp>
        <p:nvSpPr>
          <p:cNvPr id="23" name="Rectangle 2"/>
          <p:cNvSpPr txBox="1">
            <a:spLocks/>
          </p:cNvSpPr>
          <p:nvPr/>
        </p:nvSpPr>
        <p:spPr bwMode="auto">
          <a:xfrm>
            <a:off x="162560" y="1125897"/>
            <a:ext cx="2045303" cy="4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400" dirty="0">
                <a:ea typeface="MS PGothic" panose="020B0600070205080204" pitchFamily="34" charset="-128"/>
              </a:rPr>
              <a:t>Goal: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9591" y="6114929"/>
            <a:ext cx="1004273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1.) Huang, L. &amp; Massa, L.  Int. J. </a:t>
            </a:r>
            <a:r>
              <a:rPr lang="en-US" sz="1100" dirty="0" err="1">
                <a:latin typeface="Helvetica" charset="0"/>
                <a:ea typeface="Helvetica" charset="0"/>
                <a:cs typeface="Helvetica" charset="0"/>
              </a:rPr>
              <a:t>Ener</a:t>
            </a:r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. Mat. Chem. Prop. </a:t>
            </a:r>
            <a:r>
              <a:rPr lang="en-US" sz="1100" b="1" dirty="0">
                <a:latin typeface="Helvetica" charset="0"/>
                <a:ea typeface="Helvetica" charset="0"/>
                <a:cs typeface="Helvetica" charset="0"/>
              </a:rPr>
              <a:t>12</a:t>
            </a:r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 , 197–262 (2013)</a:t>
            </a:r>
          </a:p>
          <a:p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2.) Huang, L., Massa, L. &amp; Karle, J. Int. J. </a:t>
            </a:r>
            <a:r>
              <a:rPr lang="en-US" sz="1100" dirty="0" err="1">
                <a:latin typeface="Helvetica" charset="0"/>
                <a:ea typeface="Helvetica" charset="0"/>
                <a:cs typeface="Helvetica" charset="0"/>
              </a:rPr>
              <a:t>Ener</a:t>
            </a:r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. Mat. Chem. Prop. </a:t>
            </a:r>
            <a:r>
              <a:rPr lang="en-US" sz="1100" b="1" dirty="0">
                <a:latin typeface="Helvetica" charset="0"/>
                <a:ea typeface="Helvetica" charset="0"/>
                <a:cs typeface="Helvetica" charset="0"/>
              </a:rPr>
              <a:t>10</a:t>
            </a:r>
            <a:r>
              <a:rPr lang="en-US" sz="1100" dirty="0">
                <a:latin typeface="Helvetica" charset="0"/>
                <a:ea typeface="Helvetica" charset="0"/>
                <a:cs typeface="Helvetica" charset="0"/>
              </a:rPr>
              <a:t> , 33–44 (2011)</a:t>
            </a:r>
          </a:p>
          <a:p>
            <a:endParaRPr lang="en-US" sz="1100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8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98570" y="153186"/>
            <a:ext cx="4337901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 err="1">
                <a:ea typeface="MS PGothic" panose="020B0600070205080204" pitchFamily="34" charset="-128"/>
              </a:rPr>
              <a:t>Featurization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EF90AB89-9E75-F44B-BC44-151B104BDF1D}" type="datetimeFigureOut">
              <a:rPr lang="en-US" smtClean="0"/>
              <a:t>6/3/18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6" name="CustomShape 6"/>
          <p:cNvSpPr/>
          <p:nvPr/>
        </p:nvSpPr>
        <p:spPr>
          <a:xfrm>
            <a:off x="5727744" y="1485194"/>
            <a:ext cx="3044160" cy="6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Rectangle 2"/>
          <p:cNvSpPr txBox="1">
            <a:spLocks/>
          </p:cNvSpPr>
          <p:nvPr/>
        </p:nvSpPr>
        <p:spPr bwMode="auto">
          <a:xfrm>
            <a:off x="7010019" y="1174238"/>
            <a:ext cx="2045303" cy="4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000" dirty="0">
                <a:ea typeface="MS PGothic" panose="020B0600070205080204" pitchFamily="34" charset="-128"/>
              </a:rPr>
              <a:t>Feature vector</a:t>
            </a:r>
          </a:p>
        </p:txBody>
      </p:sp>
      <p:sp>
        <p:nvSpPr>
          <p:cNvPr id="10" name="Rectangle 2"/>
          <p:cNvSpPr txBox="1">
            <a:spLocks/>
          </p:cNvSpPr>
          <p:nvPr/>
        </p:nvSpPr>
        <p:spPr bwMode="auto">
          <a:xfrm>
            <a:off x="347913" y="1359455"/>
            <a:ext cx="2704927" cy="4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000" dirty="0">
                <a:ea typeface="MS PGothic" panose="020B0600070205080204" pitchFamily="34" charset="-128"/>
              </a:rPr>
              <a:t>2D Molecular graph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2160628" y="5249520"/>
            <a:ext cx="1304948" cy="0"/>
          </a:xfrm>
          <a:prstGeom prst="straightConnector1">
            <a:avLst/>
          </a:prstGeom>
          <a:ln w="114300" cap="flat"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7C959BD2-8D8F-EC4B-B2FE-64EE460C623B}"/>
              </a:ext>
            </a:extLst>
          </p:cNvPr>
          <p:cNvSpPr txBox="1">
            <a:spLocks/>
          </p:cNvSpPr>
          <p:nvPr/>
        </p:nvSpPr>
        <p:spPr bwMode="auto">
          <a:xfrm>
            <a:off x="404033" y="3737178"/>
            <a:ext cx="2996874" cy="4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000" dirty="0">
                <a:ea typeface="MS PGothic" panose="020B0600070205080204" pitchFamily="34" charset="-128"/>
              </a:rPr>
              <a:t>3D Molecular structure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AAFB2D-135B-0048-A609-5D57E9514840}"/>
              </a:ext>
            </a:extLst>
          </p:cNvPr>
          <p:cNvCxnSpPr>
            <a:cxnSpLocks/>
          </p:cNvCxnSpPr>
          <p:nvPr/>
        </p:nvCxnSpPr>
        <p:spPr>
          <a:xfrm>
            <a:off x="2148234" y="2687648"/>
            <a:ext cx="1252673" cy="19640"/>
          </a:xfrm>
          <a:prstGeom prst="straightConnector1">
            <a:avLst/>
          </a:prstGeom>
          <a:ln w="114300" cap="flat"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">
            <a:extLst>
              <a:ext uri="{FF2B5EF4-FFF2-40B4-BE49-F238E27FC236}">
                <a16:creationId xmlns:a16="http://schemas.microsoft.com/office/drawing/2014/main" id="{D28FCE69-2712-0741-A535-01959073641C}"/>
              </a:ext>
            </a:extLst>
          </p:cNvPr>
          <p:cNvSpPr txBox="1">
            <a:spLocks/>
          </p:cNvSpPr>
          <p:nvPr/>
        </p:nvSpPr>
        <p:spPr bwMode="auto">
          <a:xfrm>
            <a:off x="3447733" y="1943976"/>
            <a:ext cx="1758696" cy="4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000" dirty="0">
                <a:ea typeface="MS PGothic" panose="020B0600070205080204" pitchFamily="34" charset="-128"/>
              </a:rPr>
              <a:t>SMILES String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A3682613-56E5-9043-92A8-B2D35CF1A9CE}"/>
              </a:ext>
            </a:extLst>
          </p:cNvPr>
          <p:cNvSpPr txBox="1">
            <a:spLocks/>
          </p:cNvSpPr>
          <p:nvPr/>
        </p:nvSpPr>
        <p:spPr bwMode="auto">
          <a:xfrm>
            <a:off x="3449014" y="4522653"/>
            <a:ext cx="2030630" cy="4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000" dirty="0">
                <a:ea typeface="MS PGothic" panose="020B0600070205080204" pitchFamily="34" charset="-128"/>
              </a:rPr>
              <a:t>(</a:t>
            </a:r>
            <a:r>
              <a:rPr lang="en-US" altLang="en-US" sz="2000" dirty="0" err="1">
                <a:ea typeface="MS PGothic" panose="020B0600070205080204" pitchFamily="34" charset="-128"/>
              </a:rPr>
              <a:t>x,y,z</a:t>
            </a:r>
            <a:r>
              <a:rPr lang="en-US" altLang="en-US" sz="2000" dirty="0">
                <a:ea typeface="MS PGothic" panose="020B0600070205080204" pitchFamily="34" charset="-128"/>
              </a:rPr>
              <a:t>) </a:t>
            </a:r>
            <a:r>
              <a:rPr lang="en-US" altLang="en-US" sz="2000" dirty="0" err="1">
                <a:ea typeface="MS PGothic" panose="020B0600070205080204" pitchFamily="34" charset="-128"/>
              </a:rPr>
              <a:t>coodinates</a:t>
            </a:r>
            <a:endParaRPr lang="en-US" altLang="en-US" sz="2000" dirty="0">
              <a:ea typeface="MS PGothic" panose="020B0600070205080204" pitchFamily="34" charset="-128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5E9A41-D759-9C40-8262-2C4D7CACC62A}"/>
              </a:ext>
            </a:extLst>
          </p:cNvPr>
          <p:cNvCxnSpPr>
            <a:cxnSpLocks/>
          </p:cNvCxnSpPr>
          <p:nvPr/>
        </p:nvCxnSpPr>
        <p:spPr>
          <a:xfrm flipV="1">
            <a:off x="5372922" y="2687648"/>
            <a:ext cx="1471936" cy="4276"/>
          </a:xfrm>
          <a:prstGeom prst="straightConnector1">
            <a:avLst/>
          </a:prstGeom>
          <a:ln w="114300" cap="flat"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">
            <a:extLst>
              <a:ext uri="{FF2B5EF4-FFF2-40B4-BE49-F238E27FC236}">
                <a16:creationId xmlns:a16="http://schemas.microsoft.com/office/drawing/2014/main" id="{4DD1ADA3-84F7-D941-AEAB-90B276F78EB3}"/>
              </a:ext>
            </a:extLst>
          </p:cNvPr>
          <p:cNvSpPr txBox="1">
            <a:spLocks/>
          </p:cNvSpPr>
          <p:nvPr/>
        </p:nvSpPr>
        <p:spPr bwMode="auto">
          <a:xfrm>
            <a:off x="5352807" y="2950421"/>
            <a:ext cx="1890588" cy="682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000" dirty="0" err="1">
                <a:ea typeface="MS PGothic" panose="020B0600070205080204" pitchFamily="34" charset="-128"/>
              </a:rPr>
              <a:t>featurization</a:t>
            </a:r>
            <a:r>
              <a:rPr lang="en-US" altLang="en-US" sz="2000" dirty="0">
                <a:ea typeface="MS PGothic" panose="020B0600070205080204" pitchFamily="34" charset="-128"/>
              </a:rPr>
              <a:t> method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213A0-9EC0-A848-B0A6-3C65C12F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4" y="1887630"/>
            <a:ext cx="1672771" cy="16393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A744EE-5FC5-0443-A9B6-D29AE6958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94" y="4321160"/>
            <a:ext cx="1739503" cy="17395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906367-DBFA-CA45-88A4-CA851F23E1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99" t="14958" r="36608" b="52864"/>
          <a:stretch/>
        </p:blipFill>
        <p:spPr>
          <a:xfrm>
            <a:off x="3494902" y="4942514"/>
            <a:ext cx="1711527" cy="80761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27D828-5568-FD44-8CE5-19F20ED8AC21}"/>
              </a:ext>
            </a:extLst>
          </p:cNvPr>
          <p:cNvSpPr/>
          <p:nvPr/>
        </p:nvSpPr>
        <p:spPr>
          <a:xfrm>
            <a:off x="3520444" y="2461208"/>
            <a:ext cx="18323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C1N(CN(CN1[N+](=O)[O-]</a:t>
            </a:r>
          </a:p>
          <a:p>
            <a:r>
              <a:rPr lang="en-US" sz="1000" dirty="0"/>
              <a:t>)[N+](=O)[O-])[N+](=O)[O-]</a:t>
            </a:r>
          </a:p>
        </p:txBody>
      </p:sp>
      <p:sp>
        <p:nvSpPr>
          <p:cNvPr id="36" name="CustomShape 6">
            <a:extLst>
              <a:ext uri="{FF2B5EF4-FFF2-40B4-BE49-F238E27FC236}">
                <a16:creationId xmlns:a16="http://schemas.microsoft.com/office/drawing/2014/main" id="{C2D5D050-5C4C-9E4F-98D8-6C1AAC9B75D7}"/>
              </a:ext>
            </a:extLst>
          </p:cNvPr>
          <p:cNvSpPr/>
          <p:nvPr/>
        </p:nvSpPr>
        <p:spPr>
          <a:xfrm>
            <a:off x="5836117" y="3911400"/>
            <a:ext cx="3044160" cy="6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09A40808-B64C-F14E-A1A3-285CE5C1EE64}"/>
              </a:ext>
            </a:extLst>
          </p:cNvPr>
          <p:cNvSpPr txBox="1">
            <a:spLocks/>
          </p:cNvSpPr>
          <p:nvPr/>
        </p:nvSpPr>
        <p:spPr bwMode="auto">
          <a:xfrm>
            <a:off x="7010020" y="3785660"/>
            <a:ext cx="2045303" cy="4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000" dirty="0">
                <a:ea typeface="MS PGothic" panose="020B0600070205080204" pitchFamily="34" charset="-128"/>
              </a:rPr>
              <a:t>Feature vector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C581B0-38A8-F541-8ACB-899B2F9A6C83}"/>
              </a:ext>
            </a:extLst>
          </p:cNvPr>
          <p:cNvCxnSpPr>
            <a:cxnSpLocks/>
          </p:cNvCxnSpPr>
          <p:nvPr/>
        </p:nvCxnSpPr>
        <p:spPr>
          <a:xfrm>
            <a:off x="5539910" y="5113854"/>
            <a:ext cx="1304948" cy="0"/>
          </a:xfrm>
          <a:prstGeom prst="straightConnector1">
            <a:avLst/>
          </a:prstGeom>
          <a:ln w="114300" cap="flat"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">
            <a:extLst>
              <a:ext uri="{FF2B5EF4-FFF2-40B4-BE49-F238E27FC236}">
                <a16:creationId xmlns:a16="http://schemas.microsoft.com/office/drawing/2014/main" id="{AB6363C7-B95E-4648-A6DB-F6DB8E67EBD3}"/>
              </a:ext>
            </a:extLst>
          </p:cNvPr>
          <p:cNvSpPr txBox="1">
            <a:spLocks/>
          </p:cNvSpPr>
          <p:nvPr/>
        </p:nvSpPr>
        <p:spPr bwMode="auto">
          <a:xfrm>
            <a:off x="5525532" y="5321694"/>
            <a:ext cx="1758696" cy="4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+mj-lt"/>
                <a:ea typeface="MS PGothic" charset="0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 eaLnBrk="1" hangingPunct="1"/>
            <a:r>
              <a:rPr lang="en-US" altLang="en-US" sz="2000" dirty="0" err="1">
                <a:ea typeface="MS PGothic" panose="020B0600070205080204" pitchFamily="34" charset="-128"/>
              </a:rPr>
              <a:t>featurization</a:t>
            </a:r>
            <a:r>
              <a:rPr lang="en-US" altLang="en-US" sz="2000" dirty="0">
                <a:ea typeface="MS PGothic" panose="020B0600070205080204" pitchFamily="34" charset="-128"/>
              </a:rPr>
              <a:t> method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9D8E92E-B126-BD43-81DB-99C5FC405C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6" b="53471"/>
          <a:stretch/>
        </p:blipFill>
        <p:spPr>
          <a:xfrm>
            <a:off x="7175855" y="1779041"/>
            <a:ext cx="1313873" cy="18435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0F28298-1A42-4D4E-968E-3FF587F387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196"/>
          <a:stretch/>
        </p:blipFill>
        <p:spPr>
          <a:xfrm>
            <a:off x="7201331" y="4309817"/>
            <a:ext cx="1288397" cy="18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98570" y="153186"/>
            <a:ext cx="4337901" cy="90261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>
                <a:ea typeface="MS PGothic" panose="020B0600070205080204" pitchFamily="34" charset="-128"/>
              </a:rPr>
              <a:t>Featurization</a:t>
            </a:r>
            <a:r>
              <a:rPr lang="en-US" altLang="en-US" sz="3200" dirty="0">
                <a:ea typeface="MS PGothic" panose="020B0600070205080204" pitchFamily="34" charset="-128"/>
              </a:rPr>
              <a:t> methods tested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6" name="CustomShape 6"/>
          <p:cNvSpPr/>
          <p:nvPr/>
        </p:nvSpPr>
        <p:spPr>
          <a:xfrm>
            <a:off x="5307120" y="1526678"/>
            <a:ext cx="3044160" cy="6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284480" y="1635029"/>
            <a:ext cx="80668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100" dirty="0"/>
              <a:t>Oxygen balance </a:t>
            </a:r>
          </a:p>
          <a:p>
            <a:pPr marL="285750" indent="-285750">
              <a:buFont typeface="Arial" charset="0"/>
              <a:buChar char="•"/>
            </a:pPr>
            <a:endParaRPr lang="en-US" sz="2100" dirty="0"/>
          </a:p>
          <a:p>
            <a:pPr marL="285750" indent="-285750">
              <a:buFont typeface="Arial" charset="0"/>
              <a:buChar char="•"/>
            </a:pPr>
            <a:r>
              <a:rPr lang="en-US" sz="2100" dirty="0"/>
              <a:t>Custom descriptor set </a:t>
            </a:r>
          </a:p>
          <a:p>
            <a:pPr marL="285750" indent="-285750">
              <a:buFont typeface="Arial" charset="0"/>
              <a:buChar char="•"/>
            </a:pPr>
            <a:endParaRPr lang="en-US" sz="2100" dirty="0"/>
          </a:p>
          <a:p>
            <a:pPr marL="285750" indent="-285750">
              <a:buFont typeface="Arial" charset="0"/>
              <a:buChar char="•"/>
            </a:pPr>
            <a:r>
              <a:rPr lang="en-US" sz="2100" dirty="0"/>
              <a:t>Fingerprinting </a:t>
            </a:r>
          </a:p>
          <a:p>
            <a:pPr marL="285750" indent="-285750">
              <a:buFont typeface="Arial" charset="0"/>
              <a:buChar char="•"/>
            </a:pPr>
            <a:endParaRPr lang="en-US" sz="2100" dirty="0"/>
          </a:p>
          <a:p>
            <a:pPr marL="285750" indent="-285750">
              <a:buFont typeface="Arial" charset="0"/>
              <a:buChar char="•"/>
            </a:pPr>
            <a:r>
              <a:rPr lang="en-US" sz="2100" dirty="0"/>
              <a:t>Sum over bonds </a:t>
            </a:r>
          </a:p>
          <a:p>
            <a:pPr marL="285750" indent="-285750">
              <a:buFont typeface="Arial" charset="0"/>
              <a:buChar char="•"/>
            </a:pPr>
            <a:endParaRPr lang="en-US" sz="2100" dirty="0"/>
          </a:p>
          <a:p>
            <a:pPr marL="285750" indent="-285750">
              <a:buFont typeface="Arial" charset="0"/>
              <a:buChar char="•"/>
            </a:pPr>
            <a:r>
              <a:rPr lang="en-US" sz="2100" dirty="0"/>
              <a:t>Custom graph convolutional fingerprints </a:t>
            </a:r>
          </a:p>
          <a:p>
            <a:pPr marL="285750" indent="-285750">
              <a:buFont typeface="Arial" charset="0"/>
              <a:buChar char="•"/>
            </a:pPr>
            <a:endParaRPr lang="en-US" sz="2100" dirty="0"/>
          </a:p>
          <a:p>
            <a:pPr marL="285750" indent="-285750">
              <a:buFont typeface="Arial" charset="0"/>
              <a:buChar char="•"/>
            </a:pPr>
            <a:r>
              <a:rPr lang="en-US" sz="2100" dirty="0"/>
              <a:t>Coulomb matrices </a:t>
            </a:r>
          </a:p>
          <a:p>
            <a:pPr marL="285750" indent="-285750">
              <a:buFont typeface="Arial" charset="0"/>
              <a:buChar char="•"/>
            </a:pPr>
            <a:endParaRPr lang="en-US" sz="2100" dirty="0"/>
          </a:p>
          <a:p>
            <a:pPr marL="285750" indent="-285750">
              <a:buFont typeface="Arial" charset="0"/>
              <a:buChar char="•"/>
            </a:pPr>
            <a:r>
              <a:rPr lang="en-US" sz="2100" dirty="0"/>
              <a:t>Bag of bonds </a:t>
            </a:r>
          </a:p>
          <a:p>
            <a:pPr marL="285750" indent="-285750">
              <a:buFont typeface="Arial" charset="0"/>
              <a:buChar char="•"/>
            </a:pPr>
            <a:endParaRPr lang="en-US" sz="2100" dirty="0"/>
          </a:p>
          <a:p>
            <a:pPr marL="285750" indent="-285750">
              <a:buFont typeface="Arial" charset="0"/>
              <a:buChar char="•"/>
            </a:pPr>
            <a:endParaRPr lang="en-US" sz="2100" dirty="0"/>
          </a:p>
        </p:txBody>
      </p:sp>
      <p:sp>
        <p:nvSpPr>
          <p:cNvPr id="3" name="TextBox 2"/>
          <p:cNvSpPr txBox="1"/>
          <p:nvPr/>
        </p:nvSpPr>
        <p:spPr>
          <a:xfrm>
            <a:off x="5608320" y="3363156"/>
            <a:ext cx="320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2D molecular graph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03000" y="5233428"/>
            <a:ext cx="260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3D structure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08320" y="170218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stoichiometry only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5C5F7243-C42B-FD4C-9DCC-C64A2AC10177}"/>
              </a:ext>
            </a:extLst>
          </p:cNvPr>
          <p:cNvSpPr/>
          <p:nvPr/>
        </p:nvSpPr>
        <p:spPr>
          <a:xfrm>
            <a:off x="5032600" y="1635029"/>
            <a:ext cx="423080" cy="503649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25FC84C-3664-3149-968A-7BC45557708C}"/>
              </a:ext>
            </a:extLst>
          </p:cNvPr>
          <p:cNvSpPr/>
          <p:nvPr/>
        </p:nvSpPr>
        <p:spPr>
          <a:xfrm>
            <a:off x="5032600" y="2386486"/>
            <a:ext cx="423080" cy="2322673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724D7D8-06ED-254E-9742-46DEAA513124}"/>
              </a:ext>
            </a:extLst>
          </p:cNvPr>
          <p:cNvSpPr/>
          <p:nvPr/>
        </p:nvSpPr>
        <p:spPr>
          <a:xfrm>
            <a:off x="5032600" y="4834031"/>
            <a:ext cx="423080" cy="1164434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98570" y="153186"/>
            <a:ext cx="4337901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Models explored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30768" y="648391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6" name="CustomShape 6"/>
          <p:cNvSpPr/>
          <p:nvPr/>
        </p:nvSpPr>
        <p:spPr>
          <a:xfrm>
            <a:off x="5229744" y="2194777"/>
            <a:ext cx="3044160" cy="638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r>
              <a:rPr lang="en-US" dirty="0"/>
              <a:t>variants of linear regression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624" y="1324461"/>
            <a:ext cx="5064760" cy="517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Linear regression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Ridge regression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LASSO regression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Bayesian ridge regression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Elastic net regression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Kernel ridge regression 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Support vector regression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i="1" dirty="0"/>
              <a:t>k</a:t>
            </a:r>
            <a:r>
              <a:rPr lang="en-US" sz="2100" dirty="0"/>
              <a:t> nearest neighbors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Gaussian process regression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Random forests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Gradient boosted trees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2100" dirty="0"/>
              <a:t>Neural network</a:t>
            </a:r>
          </a:p>
          <a:p>
            <a:pPr marL="285750" indent="-285750">
              <a:buFont typeface="Arial" charset="0"/>
              <a:buChar char="•"/>
            </a:pPr>
            <a:endParaRPr lang="en-US" sz="2100" dirty="0"/>
          </a:p>
        </p:txBody>
      </p:sp>
      <p:sp>
        <p:nvSpPr>
          <p:cNvPr id="3" name="Right Brace 2"/>
          <p:cNvSpPr/>
          <p:nvPr/>
        </p:nvSpPr>
        <p:spPr>
          <a:xfrm>
            <a:off x="4686384" y="1417320"/>
            <a:ext cx="423080" cy="1929384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4690024" y="4938601"/>
            <a:ext cx="419440" cy="720471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stomShape 6"/>
          <p:cNvSpPr/>
          <p:nvPr/>
        </p:nvSpPr>
        <p:spPr>
          <a:xfrm>
            <a:off x="5229744" y="5101207"/>
            <a:ext cx="3044160" cy="638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r>
              <a:rPr lang="en-US" dirty="0"/>
              <a:t>Decision tree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81C6E-36B0-DC4A-B045-29B5D5574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64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3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EFAB862-6C20-984B-B16F-26D097DDA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260"/>
          <a:stretch/>
        </p:blipFill>
        <p:spPr>
          <a:xfrm>
            <a:off x="1" y="2754342"/>
            <a:ext cx="9278823" cy="384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562" t="11536" r="6702"/>
          <a:stretch/>
        </p:blipFill>
        <p:spPr>
          <a:xfrm>
            <a:off x="2186183" y="3138433"/>
            <a:ext cx="6470707" cy="2894133"/>
          </a:xfrm>
          <a:prstGeom prst="rect">
            <a:avLst/>
          </a:prstGeom>
        </p:spPr>
      </p:pic>
      <p:sp>
        <p:nvSpPr>
          <p:cNvPr id="6145" name="Rectangle 2"/>
          <p:cNvSpPr>
            <a:spLocks noGrp="1"/>
          </p:cNvSpPr>
          <p:nvPr>
            <p:ph type="title" idx="4294967295"/>
          </p:nvPr>
        </p:nvSpPr>
        <p:spPr>
          <a:xfrm>
            <a:off x="2298570" y="153186"/>
            <a:ext cx="4337901" cy="90261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>
                <a:ea typeface="MS PGothic" panose="020B0600070205080204" pitchFamily="34" charset="-128"/>
              </a:rPr>
              <a:t>Systematic comparison</a:t>
            </a:r>
            <a:endParaRPr lang="en-US" altLang="en-US" sz="3200" b="1" dirty="0">
              <a:ea typeface="MS PGothic" panose="020B0600070205080204" pitchFamily="34" charset="-12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66627" y="6492875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6/4/18</a:t>
            </a:r>
          </a:p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731" y="6492875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Daniel C. Elton </a:t>
            </a:r>
          </a:p>
        </p:txBody>
      </p:sp>
      <p:sp>
        <p:nvSpPr>
          <p:cNvPr id="3" name="TextBox 2"/>
          <p:cNvSpPr txBox="1"/>
          <p:nvPr/>
        </p:nvSpPr>
        <p:spPr>
          <a:xfrm rot="17765267">
            <a:off x="2137948" y="2163663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Density </a:t>
            </a:r>
          </a:p>
        </p:txBody>
      </p:sp>
      <p:sp>
        <p:nvSpPr>
          <p:cNvPr id="10" name="TextBox 9"/>
          <p:cNvSpPr txBox="1"/>
          <p:nvPr/>
        </p:nvSpPr>
        <p:spPr>
          <a:xfrm rot="17765267">
            <a:off x="3360205" y="1768329"/>
            <a:ext cx="19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Explosive energy </a:t>
            </a:r>
          </a:p>
        </p:txBody>
      </p:sp>
      <p:sp>
        <p:nvSpPr>
          <p:cNvPr id="11" name="TextBox 10"/>
          <p:cNvSpPr txBox="1"/>
          <p:nvPr/>
        </p:nvSpPr>
        <p:spPr>
          <a:xfrm rot="17765267">
            <a:off x="4120080" y="1809807"/>
            <a:ext cx="19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Shock velocity </a:t>
            </a:r>
          </a:p>
        </p:txBody>
      </p:sp>
      <p:sp>
        <p:nvSpPr>
          <p:cNvPr id="12" name="TextBox 11"/>
          <p:cNvSpPr txBox="1"/>
          <p:nvPr/>
        </p:nvSpPr>
        <p:spPr>
          <a:xfrm rot="17765267">
            <a:off x="4805044" y="1802264"/>
            <a:ext cx="19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velocity </a:t>
            </a:r>
          </a:p>
        </p:txBody>
      </p:sp>
      <p:sp>
        <p:nvSpPr>
          <p:cNvPr id="13" name="TextBox 12"/>
          <p:cNvSpPr txBox="1"/>
          <p:nvPr/>
        </p:nvSpPr>
        <p:spPr>
          <a:xfrm rot="17765267">
            <a:off x="5565980" y="1783999"/>
            <a:ext cx="19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Sound </a:t>
            </a:r>
            <a:r>
              <a:rPr lang="en-US" dirty="0"/>
              <a:t>velocity </a:t>
            </a:r>
          </a:p>
        </p:txBody>
      </p:sp>
      <p:sp>
        <p:nvSpPr>
          <p:cNvPr id="14" name="TextBox 13"/>
          <p:cNvSpPr txBox="1"/>
          <p:nvPr/>
        </p:nvSpPr>
        <p:spPr>
          <a:xfrm rot="17765267">
            <a:off x="6259382" y="1637766"/>
            <a:ext cx="22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Detonation pressure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7765267">
            <a:off x="6887173" y="1471476"/>
            <a:ext cx="260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16" name="TextBox 15"/>
          <p:cNvSpPr txBox="1"/>
          <p:nvPr/>
        </p:nvSpPr>
        <p:spPr>
          <a:xfrm rot="17765267">
            <a:off x="2588675" y="1768329"/>
            <a:ext cx="190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of formation</a:t>
            </a:r>
          </a:p>
        </p:txBody>
      </p:sp>
      <p:sp>
        <p:nvSpPr>
          <p:cNvPr id="18" name="TextBox 17"/>
          <p:cNvSpPr txBox="1"/>
          <p:nvPr/>
        </p:nvSpPr>
        <p:spPr>
          <a:xfrm rot="17765267">
            <a:off x="212882" y="2163664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Models</a:t>
            </a:r>
          </a:p>
        </p:txBody>
      </p:sp>
      <p:sp>
        <p:nvSpPr>
          <p:cNvPr id="19" name="TextBox 18"/>
          <p:cNvSpPr txBox="1"/>
          <p:nvPr/>
        </p:nvSpPr>
        <p:spPr>
          <a:xfrm rot="17765267">
            <a:off x="891766" y="1818300"/>
            <a:ext cx="169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Featurizations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 rot="17765267">
            <a:off x="7713614" y="1361939"/>
            <a:ext cx="260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TNT equiv.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57DF4-486E-E246-B4BA-FD61A9799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8" t="11669" r="76439"/>
          <a:stretch/>
        </p:blipFill>
        <p:spPr>
          <a:xfrm>
            <a:off x="846035" y="3136091"/>
            <a:ext cx="1340148" cy="2889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A0BE5E-E6EC-1E4F-85F7-76CB10610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4" r="90184"/>
          <a:stretch/>
        </p:blipFill>
        <p:spPr>
          <a:xfrm>
            <a:off x="-38570" y="3136090"/>
            <a:ext cx="910806" cy="2896475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4980D8CB-7715-B94A-97DE-CFE975E9CEC2}"/>
              </a:ext>
            </a:extLst>
          </p:cNvPr>
          <p:cNvSpPr/>
          <p:nvPr/>
        </p:nvSpPr>
        <p:spPr>
          <a:xfrm>
            <a:off x="50650" y="3077038"/>
            <a:ext cx="831954" cy="298860"/>
          </a:xfrm>
          <a:prstGeom prst="donut">
            <a:avLst>
              <a:gd name="adj" fmla="val 21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C8577851-0C0F-1A42-A918-D1D6EB0BCC50}"/>
              </a:ext>
            </a:extLst>
          </p:cNvPr>
          <p:cNvSpPr/>
          <p:nvPr/>
        </p:nvSpPr>
        <p:spPr>
          <a:xfrm>
            <a:off x="765410" y="4164562"/>
            <a:ext cx="1410405" cy="298860"/>
          </a:xfrm>
          <a:prstGeom prst="donut">
            <a:avLst>
              <a:gd name="adj" fmla="val 21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Donut 25">
            <a:extLst>
              <a:ext uri="{FF2B5EF4-FFF2-40B4-BE49-F238E27FC236}">
                <a16:creationId xmlns:a16="http://schemas.microsoft.com/office/drawing/2014/main" id="{AF322CE3-3164-DA4A-9674-DA21D43EFF94}"/>
              </a:ext>
            </a:extLst>
          </p:cNvPr>
          <p:cNvSpPr/>
          <p:nvPr/>
        </p:nvSpPr>
        <p:spPr>
          <a:xfrm>
            <a:off x="1159430" y="3525398"/>
            <a:ext cx="670096" cy="298860"/>
          </a:xfrm>
          <a:prstGeom prst="donut">
            <a:avLst>
              <a:gd name="adj" fmla="val 21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D6634-BF36-1949-BC8D-44294E289B5D}"/>
              </a:ext>
            </a:extLst>
          </p:cNvPr>
          <p:cNvSpPr txBox="1"/>
          <p:nvPr/>
        </p:nvSpPr>
        <p:spPr>
          <a:xfrm rot="5400000">
            <a:off x="295721" y="5916000"/>
            <a:ext cx="49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F5E8F9-2FB2-0442-84DC-BD613DA780B1}"/>
              </a:ext>
            </a:extLst>
          </p:cNvPr>
          <p:cNvSpPr txBox="1"/>
          <p:nvPr/>
        </p:nvSpPr>
        <p:spPr>
          <a:xfrm rot="5400000">
            <a:off x="1335815" y="5919258"/>
            <a:ext cx="49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3DA61B-6A04-DC4C-B21A-2D3E8EE03B9B}"/>
              </a:ext>
            </a:extLst>
          </p:cNvPr>
          <p:cNvSpPr txBox="1"/>
          <p:nvPr/>
        </p:nvSpPr>
        <p:spPr>
          <a:xfrm rot="5400000">
            <a:off x="5472977" y="5910957"/>
            <a:ext cx="494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83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6" grpId="0" animBg="1"/>
      <p:bldP spid="24" grpId="0" animBg="1"/>
      <p:bldP spid="26" grpId="0" animBg="1"/>
      <p:bldP spid="9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79633</TotalTime>
  <Words>1962</Words>
  <Application>Microsoft Macintosh PowerPoint</Application>
  <PresentationFormat>On-screen Show (4:3)</PresentationFormat>
  <Paragraphs>337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MS PGothic</vt:lpstr>
      <vt:lpstr>Arial</vt:lpstr>
      <vt:lpstr>Calibri</vt:lpstr>
      <vt:lpstr>DejaVu Sans</vt:lpstr>
      <vt:lpstr>Helvetica</vt:lpstr>
      <vt:lpstr>Mangal</vt:lpstr>
      <vt:lpstr>Open Sans</vt:lpstr>
      <vt:lpstr>Times New Roman</vt:lpstr>
      <vt:lpstr>1_Office Theme</vt:lpstr>
      <vt:lpstr>2_Office Theme</vt:lpstr>
      <vt:lpstr>Machine Learning for Design  and Discovery of New Energetic Molecules  Daniel C. Elton, Ph.D.  6/4/18</vt:lpstr>
      <vt:lpstr>Overview of our grant</vt:lpstr>
      <vt:lpstr>UMD-ETC machine learning team </vt:lpstr>
      <vt:lpstr>Previous modeling of energetic properties</vt:lpstr>
      <vt:lpstr>Our approach </vt:lpstr>
      <vt:lpstr>Featurization</vt:lpstr>
      <vt:lpstr>Featurization methods tested</vt:lpstr>
      <vt:lpstr>Models explored</vt:lpstr>
      <vt:lpstr>Systematic comparison</vt:lpstr>
      <vt:lpstr>Model accuracies</vt:lpstr>
      <vt:lpstr>Data dependence</vt:lpstr>
      <vt:lpstr>Model interpretation</vt:lpstr>
      <vt:lpstr>PowerPoint Presentation</vt:lpstr>
      <vt:lpstr>Feature ranking</vt:lpstr>
      <vt:lpstr>Classification</vt:lpstr>
      <vt:lpstr>Generative method #1 Variational autoencoders</vt:lpstr>
      <vt:lpstr>Molecular Generation with Deep Learning Architectures</vt:lpstr>
      <vt:lpstr>Generative method #2  Generative Adversarial Networks</vt:lpstr>
      <vt:lpstr>ORGAN Objective Reinforced GAN</vt:lpstr>
      <vt:lpstr>ORGANIC GAN Initial results </vt:lpstr>
      <vt:lpstr>PowerPoint Presentation</vt:lpstr>
      <vt:lpstr>Summary</vt:lpstr>
      <vt:lpstr>Molecular autoencoder Prior work at Harvard</vt:lpstr>
      <vt:lpstr>My background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</dc:title>
  <dc:subject/>
  <dc:creator>Daniel C Elton</dc:creator>
  <dc:description/>
  <cp:lastModifiedBy>Daniel C Elton</cp:lastModifiedBy>
  <cp:revision>1003</cp:revision>
  <cp:lastPrinted>2018-06-04T01:13:18Z</cp:lastPrinted>
  <dcterms:created xsi:type="dcterms:W3CDTF">2017-08-10T14:01:41Z</dcterms:created>
  <dcterms:modified xsi:type="dcterms:W3CDTF">2018-06-04T01:14:34Z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15.0038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27</vt:i4>
  </property>
</Properties>
</file>